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61" r:id="rId3"/>
    <p:sldId id="257" r:id="rId4"/>
    <p:sldId id="272" r:id="rId5"/>
    <p:sldId id="258" r:id="rId6"/>
    <p:sldId id="259" r:id="rId7"/>
    <p:sldId id="260" r:id="rId8"/>
    <p:sldId id="263" r:id="rId9"/>
    <p:sldId id="264" r:id="rId10"/>
    <p:sldId id="266" r:id="rId11"/>
    <p:sldId id="265" r:id="rId12"/>
    <p:sldId id="262" r:id="rId13"/>
    <p:sldId id="271" r:id="rId14"/>
    <p:sldId id="268" r:id="rId15"/>
    <p:sldId id="269" r:id="rId16"/>
    <p:sldId id="270" r:id="rId17"/>
  </p:sldIdLst>
  <p:sldSz cx="12192000" cy="6858000"/>
  <p:notesSz cx="6735763" cy="9866313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49" autoAdjust="0"/>
  </p:normalViewPr>
  <p:slideViewPr>
    <p:cSldViewPr snapToGrid="0">
      <p:cViewPr varScale="1">
        <p:scale>
          <a:sx n="87" d="100"/>
          <a:sy n="87" d="100"/>
        </p:scale>
        <p:origin x="2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4.jpg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BA"/>
              <a:t>Površinska vodna tijela na</a:t>
            </a:r>
            <a:r>
              <a:rPr lang="hr-BA" baseline="0"/>
              <a:t> vodnom području Jadranskog mora u   FBiH</a:t>
            </a:r>
            <a:endParaRPr lang="hr-BA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plotArea>
      <c:layout>
        <c:manualLayout>
          <c:layoutTarget val="inner"/>
          <c:xMode val="edge"/>
          <c:yMode val="edge"/>
          <c:x val="0.14784518132416546"/>
          <c:y val="0.22194632185135815"/>
          <c:w val="0.52109176493783349"/>
          <c:h val="0.7734669360963040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blipFill dpi="0" rotWithShape="1">
                <a:blip xmlns:r="http://schemas.openxmlformats.org/officeDocument/2006/relationships"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pattFill prst="ltVert">
                <a:fgClr>
                  <a:schemeClr val="bg2">
                    <a:lumMod val="10000"/>
                  </a:schemeClr>
                </a:fgClr>
                <a:bgClr>
                  <a:srgbClr val="538034"/>
                </a:bgClr>
              </a:pattFill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/>
            </c:spPr>
          </c:dPt>
          <c:dPt>
            <c:idx val="2"/>
            <c:bubble3D val="0"/>
            <c:spPr>
              <a:pattFill prst="ltHorz">
                <a:fgClr>
                  <a:schemeClr val="bg2">
                    <a:lumMod val="10000"/>
                  </a:schemeClr>
                </a:fgClr>
                <a:bgClr>
                  <a:srgbClr val="92D050"/>
                </a:bgClr>
              </a:patt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rgbClr val="FFFF00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Sheet1!$W$35:$W$41</c:f>
              <c:strCache>
                <c:ptCount val="7"/>
                <c:pt idx="0">
                  <c:v>prirodne tekućice</c:v>
                </c:pt>
                <c:pt idx="1">
                  <c:v>jako izmijenjene tekućice</c:v>
                </c:pt>
                <c:pt idx="2">
                  <c:v>umjetne tekućice</c:v>
                </c:pt>
                <c:pt idx="3">
                  <c:v>prirodne stajaćice</c:v>
                </c:pt>
                <c:pt idx="4">
                  <c:v>jako izmijenjene stajaćice</c:v>
                </c:pt>
                <c:pt idx="5">
                  <c:v>umjetne stajaćice</c:v>
                </c:pt>
                <c:pt idx="6">
                  <c:v>priobalne vode</c:v>
                </c:pt>
              </c:strCache>
            </c:strRef>
          </c:cat>
          <c:val>
            <c:numRef>
              <c:f>Sheet1!$X$35:$X$41</c:f>
              <c:numCache>
                <c:formatCode>0.0%</c:formatCode>
                <c:ptCount val="7"/>
                <c:pt idx="0">
                  <c:v>0.70370370370370372</c:v>
                </c:pt>
                <c:pt idx="1">
                  <c:v>0.2638888888888889</c:v>
                </c:pt>
                <c:pt idx="2">
                  <c:v>9.2592592592592587E-3</c:v>
                </c:pt>
                <c:pt idx="3">
                  <c:v>9.2592592592592587E-3</c:v>
                </c:pt>
                <c:pt idx="4">
                  <c:v>4.6296296296296294E-3</c:v>
                </c:pt>
                <c:pt idx="5">
                  <c:v>4.6296296296296294E-3</c:v>
                </c:pt>
                <c:pt idx="6">
                  <c:v>4.6296296296296294E-3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26091046130971"/>
          <c:y val="0.18881803598280605"/>
          <c:w val="0.14357242903322531"/>
          <c:h val="0.629115764511473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sr-Latn-RS"/>
    </a:p>
  </c:txPr>
  <c:externalData r:id="rId5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Ocjena ekološkog potencijala površinskih voda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plotArea>
      <c:layout/>
      <c:pieChart>
        <c:varyColors val="1"/>
        <c:ser>
          <c:idx val="0"/>
          <c:order val="0"/>
          <c:cat>
            <c:strRef>
              <c:f>Sheet1!$C$22:$C$24</c:f>
              <c:strCache>
                <c:ptCount val="3"/>
                <c:pt idx="0">
                  <c:v>MEP</c:v>
                </c:pt>
                <c:pt idx="1">
                  <c:v>DEP</c:v>
                </c:pt>
                <c:pt idx="2">
                  <c:v>UEP</c:v>
                </c:pt>
              </c:strCache>
            </c:strRef>
          </c:cat>
          <c:val>
            <c:numRef>
              <c:f>Sheet1!$D$22:$D$24</c:f>
            </c:numRef>
          </c:val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pattFill prst="ltVert">
                <a:fgClr>
                  <a:schemeClr val="bg1">
                    <a:lumMod val="50000"/>
                  </a:schemeClr>
                </a:fgClr>
                <a:bgClr>
                  <a:schemeClr val="accent6">
                    <a:lumMod val="60000"/>
                    <a:lumOff val="40000"/>
                  </a:schemeClr>
                </a:bgClr>
              </a:patt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pattFill prst="ltVert">
                <a:fgClr>
                  <a:schemeClr val="bg1">
                    <a:lumMod val="50000"/>
                  </a:schemeClr>
                </a:fgClr>
                <a:bgClr>
                  <a:schemeClr val="accent4">
                    <a:lumMod val="60000"/>
                    <a:lumOff val="40000"/>
                  </a:schemeClr>
                </a:bgClr>
              </a:patt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Sheet1!$C$22:$C$24</c:f>
              <c:strCache>
                <c:ptCount val="3"/>
                <c:pt idx="0">
                  <c:v>MEP</c:v>
                </c:pt>
                <c:pt idx="1">
                  <c:v>DEP</c:v>
                </c:pt>
                <c:pt idx="2">
                  <c:v>UEP</c:v>
                </c:pt>
              </c:strCache>
            </c:strRef>
          </c:cat>
          <c:val>
            <c:numRef>
              <c:f>Sheet1!$E$22:$E$24</c:f>
              <c:numCache>
                <c:formatCode>0.00%</c:formatCode>
                <c:ptCount val="3"/>
                <c:pt idx="0" formatCode="General">
                  <c:v>0</c:v>
                </c:pt>
                <c:pt idx="1">
                  <c:v>0.70499999999999996</c:v>
                </c:pt>
                <c:pt idx="2">
                  <c:v>0.29499999999999998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6646797972761902"/>
          <c:y val="0.19105457723377015"/>
          <c:w val="9.422642111558148E-2"/>
          <c:h val="0.237604207268475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sr-Latn-R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BA"/>
              <a:t>Ocjena ekološkog stanja</a:t>
            </a:r>
            <a:r>
              <a:rPr lang="hr-BA" baseline="0"/>
              <a:t> površinskih voda</a:t>
            </a:r>
            <a:endParaRPr lang="hr-BA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plotArea>
      <c:layout>
        <c:manualLayout>
          <c:layoutTarget val="inner"/>
          <c:xMode val="edge"/>
          <c:yMode val="edge"/>
          <c:x val="5.9722222222222225E-2"/>
          <c:y val="0.19226669582968794"/>
          <c:w val="0.94027777777777777"/>
          <c:h val="0.72757254301545626"/>
        </c:manualLayout>
      </c:layout>
      <c:ofPieChart>
        <c:ofPieType val="bar"/>
        <c:varyColors val="0"/>
        <c:ser>
          <c:idx val="0"/>
          <c:order val="0"/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cat>
            <c:strRef>
              <c:f>Sheet1!$C$3:$C$7</c:f>
              <c:strCache>
                <c:ptCount val="5"/>
                <c:pt idx="0">
                  <c:v>visoko</c:v>
                </c:pt>
                <c:pt idx="1">
                  <c:v>dobro</c:v>
                </c:pt>
                <c:pt idx="2">
                  <c:v>umjereno</c:v>
                </c:pt>
                <c:pt idx="3">
                  <c:v>slabo</c:v>
                </c:pt>
                <c:pt idx="4">
                  <c:v>loše</c:v>
                </c:pt>
              </c:strCache>
            </c:strRef>
          </c:cat>
          <c:val>
            <c:numRef>
              <c:f>Sheet1!$D$3:$D$7</c:f>
            </c:numRef>
          </c:val>
        </c:ser>
        <c:ser>
          <c:idx val="1"/>
          <c:order val="1"/>
          <c:spPr>
            <a:solidFill>
              <a:schemeClr val="accent2"/>
            </a:solidFill>
            <a:ln w="19050">
              <a:solidFill>
                <a:schemeClr val="lt1"/>
              </a:solidFill>
            </a:ln>
            <a:effectLst/>
          </c:spPr>
          <c:dPt>
            <c:idx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FF0000"/>
              </a:solidFill>
              <a:ln w="19050">
                <a:solidFill>
                  <a:sysClr val="window" lastClr="FFFFFF"/>
                </a:solidFill>
              </a:ln>
              <a:effectLst/>
            </c:spPr>
          </c:dPt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Sheet1!$C$3:$C$7</c:f>
              <c:strCache>
                <c:ptCount val="5"/>
                <c:pt idx="0">
                  <c:v>visoko</c:v>
                </c:pt>
                <c:pt idx="1">
                  <c:v>dobro</c:v>
                </c:pt>
                <c:pt idx="2">
                  <c:v>umjereno</c:v>
                </c:pt>
                <c:pt idx="3">
                  <c:v>slabo</c:v>
                </c:pt>
                <c:pt idx="4">
                  <c:v>loše</c:v>
                </c:pt>
              </c:strCache>
            </c:strRef>
          </c:cat>
          <c:val>
            <c:numRef>
              <c:f>Sheet1!$E$3:$E$7</c:f>
              <c:numCache>
                <c:formatCode>0.0%</c:formatCode>
                <c:ptCount val="5"/>
                <c:pt idx="0">
                  <c:v>3.2258064516129031E-2</c:v>
                </c:pt>
                <c:pt idx="1">
                  <c:v>0.77419354838709675</c:v>
                </c:pt>
                <c:pt idx="2">
                  <c:v>0.19354838709677419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50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sr-Latn-R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BA" dirty="0"/>
              <a:t>Ocjena ekološkog stanja i potencijala </a:t>
            </a:r>
            <a:r>
              <a:rPr lang="hr-BA" dirty="0" smtClean="0"/>
              <a:t>površinskih vodnih </a:t>
            </a:r>
            <a:r>
              <a:rPr lang="hr-BA" dirty="0"/>
              <a:t>tijela na vodnom</a:t>
            </a:r>
            <a:r>
              <a:rPr lang="hr-BA" baseline="0" dirty="0"/>
              <a:t> području Jadranskog mora </a:t>
            </a:r>
            <a:endParaRPr lang="hr-BA" dirty="0"/>
          </a:p>
        </c:rich>
      </c:tx>
      <c:layout>
        <c:manualLayout>
          <c:xMode val="edge"/>
          <c:yMode val="edge"/>
          <c:x val="0.15922149470753524"/>
          <c:y val="7.397051391645525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pattFill prst="ltVert">
                <a:fgClr>
                  <a:sysClr val="window" lastClr="FFFFFF">
                    <a:lumMod val="50000"/>
                  </a:sysClr>
                </a:fgClr>
                <a:bgClr>
                  <a:srgbClr val="0070C0"/>
                </a:bgClr>
              </a:patt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pattFill prst="ltVert">
                <a:fgClr>
                  <a:schemeClr val="bg1">
                    <a:lumMod val="50000"/>
                  </a:schemeClr>
                </a:fgClr>
                <a:bgClr>
                  <a:schemeClr val="accent6">
                    <a:lumMod val="60000"/>
                    <a:lumOff val="40000"/>
                  </a:schemeClr>
                </a:bgClr>
              </a:patt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pattFill prst="ltVert">
                <a:fgClr>
                  <a:schemeClr val="bg1">
                    <a:lumMod val="50000"/>
                  </a:schemeClr>
                </a:fgClr>
                <a:bgClr>
                  <a:schemeClr val="accent4">
                    <a:lumMod val="60000"/>
                    <a:lumOff val="40000"/>
                  </a:schemeClr>
                </a:bgClr>
              </a:patt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Sheet1!$F$39:$F$46</c:f>
              <c:strCache>
                <c:ptCount val="8"/>
                <c:pt idx="0">
                  <c:v>visoko</c:v>
                </c:pt>
                <c:pt idx="1">
                  <c:v>dobro</c:v>
                </c:pt>
                <c:pt idx="2">
                  <c:v>umjereno</c:v>
                </c:pt>
                <c:pt idx="3">
                  <c:v>slabo</c:v>
                </c:pt>
                <c:pt idx="4">
                  <c:v>loše</c:v>
                </c:pt>
                <c:pt idx="5">
                  <c:v>MEP</c:v>
                </c:pt>
                <c:pt idx="6">
                  <c:v>DEP</c:v>
                </c:pt>
                <c:pt idx="7">
                  <c:v>UEP</c:v>
                </c:pt>
              </c:strCache>
            </c:strRef>
          </c:cat>
          <c:val>
            <c:numRef>
              <c:f>Sheet1!$G$39:$G$46</c:f>
              <c:numCache>
                <c:formatCode>General</c:formatCode>
                <c:ptCount val="8"/>
                <c:pt idx="0">
                  <c:v>5</c:v>
                </c:pt>
                <c:pt idx="1">
                  <c:v>120</c:v>
                </c:pt>
                <c:pt idx="2">
                  <c:v>30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43</c:v>
                </c:pt>
                <c:pt idx="7">
                  <c:v>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9205622130729495E-2"/>
          <c:y val="0.90568701231152804"/>
          <c:w val="0.88079592254729533"/>
          <c:h val="7.95188849051808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sr-Latn-R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B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B5D437-67C4-4C0E-8BCD-C7A964FC5D88}" type="datetimeFigureOut">
              <a:rPr lang="hr-BA" smtClean="0"/>
              <a:t>19.3.2019.</a:t>
            </a:fld>
            <a:endParaRPr lang="hr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771A9B-96AA-4334-B7F9-64F2EE29A54D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2951054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B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35C20-CAB3-42C6-88DE-A14F4CEE415C}" type="datetimeFigureOut">
              <a:rPr lang="hr-BA" smtClean="0"/>
              <a:t>19.3.2019.</a:t>
            </a:fld>
            <a:endParaRPr lang="hr-B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B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520DF6-F887-4894-8968-80FCFEABC71D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4217964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B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20DF6-F887-4894-8968-80FCFEABC71D}" type="slidenum">
              <a:rPr lang="hr-BA" smtClean="0"/>
              <a:t>3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3678133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B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20DF6-F887-4894-8968-80FCFEABC71D}" type="slidenum">
              <a:rPr lang="hr-BA" smtClean="0"/>
              <a:t>5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18190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B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20DF6-F887-4894-8968-80FCFEABC71D}" type="slidenum">
              <a:rPr lang="hr-BA" smtClean="0"/>
              <a:t>6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1483146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B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20DF6-F887-4894-8968-80FCFEABC71D}" type="slidenum">
              <a:rPr lang="hr-BA" smtClean="0"/>
              <a:t>9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899947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628A9-DECC-474A-ABF9-4895ABB66A86}" type="datetimeFigureOut">
              <a:rPr lang="hr-BA" smtClean="0"/>
              <a:t>19.3.2019.</a:t>
            </a:fld>
            <a:endParaRPr lang="hr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BC594-2A04-4169-88CF-A2FD608D412E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619940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628A9-DECC-474A-ABF9-4895ABB66A86}" type="datetimeFigureOut">
              <a:rPr lang="hr-BA" smtClean="0"/>
              <a:t>19.3.2019.</a:t>
            </a:fld>
            <a:endParaRPr lang="hr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BC594-2A04-4169-88CF-A2FD608D412E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2737070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628A9-DECC-474A-ABF9-4895ABB66A86}" type="datetimeFigureOut">
              <a:rPr lang="hr-BA" smtClean="0"/>
              <a:t>19.3.2019.</a:t>
            </a:fld>
            <a:endParaRPr lang="hr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BC594-2A04-4169-88CF-A2FD608D412E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375726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628A9-DECC-474A-ABF9-4895ABB66A86}" type="datetimeFigureOut">
              <a:rPr lang="hr-BA" smtClean="0"/>
              <a:t>19.3.2019.</a:t>
            </a:fld>
            <a:endParaRPr lang="hr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BC594-2A04-4169-88CF-A2FD608D412E}" type="slidenum">
              <a:rPr lang="hr-BA" smtClean="0"/>
              <a:t>‹#›</a:t>
            </a:fld>
            <a:endParaRPr lang="hr-BA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982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628A9-DECC-474A-ABF9-4895ABB66A86}" type="datetimeFigureOut">
              <a:rPr lang="hr-BA" smtClean="0"/>
              <a:t>19.3.2019.</a:t>
            </a:fld>
            <a:endParaRPr lang="hr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BC594-2A04-4169-88CF-A2FD608D412E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3285546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628A9-DECC-474A-ABF9-4895ABB66A86}" type="datetimeFigureOut">
              <a:rPr lang="hr-BA" smtClean="0"/>
              <a:t>19.3.2019.</a:t>
            </a:fld>
            <a:endParaRPr lang="hr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BC594-2A04-4169-88CF-A2FD608D412E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3635456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628A9-DECC-474A-ABF9-4895ABB66A86}" type="datetimeFigureOut">
              <a:rPr lang="hr-BA" smtClean="0"/>
              <a:t>19.3.2019.</a:t>
            </a:fld>
            <a:endParaRPr lang="hr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BC594-2A04-4169-88CF-A2FD608D412E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238533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628A9-DECC-474A-ABF9-4895ABB66A86}" type="datetimeFigureOut">
              <a:rPr lang="hr-BA" smtClean="0"/>
              <a:t>19.3.2019.</a:t>
            </a:fld>
            <a:endParaRPr lang="hr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BC594-2A04-4169-88CF-A2FD608D412E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16936432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628A9-DECC-474A-ABF9-4895ABB66A86}" type="datetimeFigureOut">
              <a:rPr lang="hr-BA" smtClean="0"/>
              <a:t>19.3.2019.</a:t>
            </a:fld>
            <a:endParaRPr lang="hr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BC594-2A04-4169-88CF-A2FD608D412E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4058491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628A9-DECC-474A-ABF9-4895ABB66A86}" type="datetimeFigureOut">
              <a:rPr lang="hr-BA" smtClean="0"/>
              <a:t>19.3.2019.</a:t>
            </a:fld>
            <a:endParaRPr lang="hr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BC594-2A04-4169-88CF-A2FD608D412E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2952944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628A9-DECC-474A-ABF9-4895ABB66A86}" type="datetimeFigureOut">
              <a:rPr lang="hr-BA" smtClean="0"/>
              <a:t>19.3.2019.</a:t>
            </a:fld>
            <a:endParaRPr lang="hr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BC594-2A04-4169-88CF-A2FD608D412E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3243946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628A9-DECC-474A-ABF9-4895ABB66A86}" type="datetimeFigureOut">
              <a:rPr lang="hr-BA" smtClean="0"/>
              <a:t>19.3.2019.</a:t>
            </a:fld>
            <a:endParaRPr lang="hr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BC594-2A04-4169-88CF-A2FD608D412E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1402722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628A9-DECC-474A-ABF9-4895ABB66A86}" type="datetimeFigureOut">
              <a:rPr lang="hr-BA" smtClean="0"/>
              <a:t>19.3.2019.</a:t>
            </a:fld>
            <a:endParaRPr lang="hr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BC594-2A04-4169-88CF-A2FD608D412E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5799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628A9-DECC-474A-ABF9-4895ABB66A86}" type="datetimeFigureOut">
              <a:rPr lang="hr-BA" smtClean="0"/>
              <a:t>19.3.2019.</a:t>
            </a:fld>
            <a:endParaRPr lang="hr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BC594-2A04-4169-88CF-A2FD608D412E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3032939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628A9-DECC-474A-ABF9-4895ABB66A86}" type="datetimeFigureOut">
              <a:rPr lang="hr-BA" smtClean="0"/>
              <a:t>19.3.2019.</a:t>
            </a:fld>
            <a:endParaRPr lang="hr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BC594-2A04-4169-88CF-A2FD608D412E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3946355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628A9-DECC-474A-ABF9-4895ABB66A86}" type="datetimeFigureOut">
              <a:rPr lang="hr-BA" smtClean="0"/>
              <a:t>19.3.2019.</a:t>
            </a:fld>
            <a:endParaRPr lang="hr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BC594-2A04-4169-88CF-A2FD608D412E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3373618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628A9-DECC-474A-ABF9-4895ABB66A86}" type="datetimeFigureOut">
              <a:rPr lang="hr-BA" smtClean="0"/>
              <a:t>19.3.2019.</a:t>
            </a:fld>
            <a:endParaRPr lang="hr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BC594-2A04-4169-88CF-A2FD608D412E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2091287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28628A9-DECC-474A-ABF9-4895ABB66A86}" type="datetimeFigureOut">
              <a:rPr lang="hr-BA" smtClean="0"/>
              <a:t>19.3.2019.</a:t>
            </a:fld>
            <a:endParaRPr lang="hr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hr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44BC594-2A04-4169-88CF-A2FD608D412E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98317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jadran.ba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jadran.ba/index.php?mode=content&amp;content=3&amp;menu=1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8268" y="1266825"/>
            <a:ext cx="9647448" cy="2295524"/>
          </a:xfrm>
        </p:spPr>
        <p:txBody>
          <a:bodyPr>
            <a:normAutofit/>
          </a:bodyPr>
          <a:lstStyle/>
          <a:p>
            <a:r>
              <a:rPr lang="hr-BA" sz="4000" i="1" dirty="0"/>
              <a:t>Prikaz rezultata monitoringa površinskih i podzemnih vodnih tijela na vodnom području Jadranskog mora u FBiH, u periodu 2015.-2017.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836198" cy="2481549"/>
          </a:xfrm>
        </p:spPr>
        <p:txBody>
          <a:bodyPr>
            <a:normAutofit fontScale="92500"/>
          </a:bodyPr>
          <a:lstStyle/>
          <a:p>
            <a:r>
              <a:rPr lang="hr-BA" sz="2600" cap="none" dirty="0" smtClean="0">
                <a:solidFill>
                  <a:schemeClr val="accent1">
                    <a:lumMod val="50000"/>
                  </a:schemeClr>
                </a:solidFill>
              </a:rPr>
              <a:t>Ana Sudar, dipl.ing.preh.teh./ Stručni suradnik za kvalitetu voda</a:t>
            </a:r>
          </a:p>
          <a:p>
            <a:r>
              <a:rPr lang="hr-BA" sz="2600" dirty="0" smtClean="0">
                <a:solidFill>
                  <a:schemeClr val="accent1">
                    <a:lumMod val="50000"/>
                  </a:schemeClr>
                </a:solidFill>
              </a:rPr>
              <a:t>Agencija za vodno područje Jadranskog mora mostar</a:t>
            </a:r>
          </a:p>
          <a:p>
            <a:endParaRPr lang="hr-BA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hr-BA" i="1" cap="none" dirty="0" smtClean="0">
                <a:solidFill>
                  <a:schemeClr val="accent1">
                    <a:lumMod val="50000"/>
                  </a:schemeClr>
                </a:solidFill>
              </a:rPr>
              <a:t>Svjetski dan voda</a:t>
            </a:r>
            <a:r>
              <a:rPr lang="hr-BA" i="1" dirty="0" smtClean="0">
                <a:solidFill>
                  <a:schemeClr val="accent1">
                    <a:lumMod val="50000"/>
                  </a:schemeClr>
                </a:solidFill>
              </a:rPr>
              <a:t>, B</a:t>
            </a:r>
            <a:r>
              <a:rPr lang="hr-BA" i="1" cap="none" dirty="0" smtClean="0">
                <a:solidFill>
                  <a:schemeClr val="accent1">
                    <a:lumMod val="50000"/>
                  </a:schemeClr>
                </a:solidFill>
              </a:rPr>
              <a:t>ijeljina</a:t>
            </a:r>
            <a:r>
              <a:rPr lang="hr-BA" i="1" dirty="0" smtClean="0">
                <a:solidFill>
                  <a:schemeClr val="accent1">
                    <a:lumMod val="50000"/>
                  </a:schemeClr>
                </a:solidFill>
              </a:rPr>
              <a:t>, 22.03.2019.</a:t>
            </a:r>
            <a:endParaRPr lang="hr-BA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3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9000" y="345443"/>
            <a:ext cx="8689976" cy="568958"/>
          </a:xfrm>
        </p:spPr>
        <p:txBody>
          <a:bodyPr>
            <a:normAutofit fontScale="90000"/>
          </a:bodyPr>
          <a:lstStyle/>
          <a:p>
            <a:r>
              <a:rPr lang="hr-BA" dirty="0" smtClean="0"/>
              <a:t>PRAĆENJE TRENDOVA</a:t>
            </a:r>
            <a:endParaRPr lang="hr-B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1069" y="1214652"/>
            <a:ext cx="4863603" cy="5349921"/>
          </a:xfrm>
        </p:spPr>
        <p:txBody>
          <a:bodyPr>
            <a:noAutofit/>
          </a:bodyPr>
          <a:lstStyle/>
          <a:p>
            <a:pPr algn="just"/>
            <a:r>
              <a:rPr lang="hr-BA" sz="2400" cap="none" dirty="0" smtClean="0">
                <a:solidFill>
                  <a:schemeClr val="tx1"/>
                </a:solidFill>
              </a:rPr>
              <a:t>Sustavno se prate rezultati godišnjih monitoringa, kako bi se utvrdili trendovi za pojedina vodna tijela, analizirali uzroci evenualih odstupanja i prikupili nizovi podataka koji će se analizirati detaljno u okviru priprema Plana upravljanja vodama na vodnom području Jadranskog mora u FBiH 2022.-2027. Detaljnije podatke možete naći u našim godišnjim izvještajima koja redovno objavljujemo na web stranici.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042543"/>
              </p:ext>
            </p:extLst>
          </p:nvPr>
        </p:nvGraphicFramePr>
        <p:xfrm>
          <a:off x="5150207" y="1368403"/>
          <a:ext cx="7041793" cy="33468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3739"/>
                <a:gridCol w="1231722"/>
                <a:gridCol w="1898341"/>
                <a:gridCol w="649699"/>
                <a:gridCol w="649699"/>
                <a:gridCol w="649699"/>
                <a:gridCol w="744447"/>
                <a:gridCol w="744447"/>
              </a:tblGrid>
              <a:tr h="211695"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 dirty="0">
                          <a:effectLst/>
                        </a:rPr>
                        <a:t>tip VT</a:t>
                      </a:r>
                      <a:endParaRPr lang="hr-B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>
                          <a:effectLst/>
                        </a:rPr>
                        <a:t>Oznaka VT</a:t>
                      </a:r>
                      <a:endParaRPr lang="hr-B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>
                          <a:effectLst/>
                        </a:rPr>
                        <a:t>Mjerna stanica</a:t>
                      </a:r>
                      <a:endParaRPr lang="hr-B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plan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2014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2015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2016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2017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11695"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>
                          <a:effectLst/>
                        </a:rPr>
                        <a:t>JIVT</a:t>
                      </a:r>
                      <a:endParaRPr lang="hr-B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>
                          <a:effectLst/>
                        </a:rPr>
                        <a:t>BA_NTRB_Ner_1</a:t>
                      </a:r>
                      <a:endParaRPr lang="hr-B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>
                          <a:effectLst/>
                        </a:rPr>
                        <a:t>Neretva-Dračevo (JIVT)*</a:t>
                      </a:r>
                      <a:endParaRPr lang="hr-B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DEP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MEP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MEP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MEP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MEP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11695"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>
                          <a:effectLst/>
                        </a:rPr>
                        <a:t>JIVT</a:t>
                      </a:r>
                      <a:endParaRPr lang="hr-B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 dirty="0">
                          <a:effectLst/>
                        </a:rPr>
                        <a:t>BA_NTRB_Ner_2</a:t>
                      </a:r>
                      <a:endParaRPr lang="hr-B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>
                          <a:effectLst/>
                        </a:rPr>
                        <a:t>Neretva-Žitomislići (JIVT)*</a:t>
                      </a:r>
                      <a:endParaRPr lang="hr-B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DEP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MEP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MEP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MEP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 dirty="0">
                          <a:effectLst/>
                        </a:rPr>
                        <a:t>MEP</a:t>
                      </a:r>
                      <a:endParaRPr lang="hr-B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11695"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>
                          <a:effectLst/>
                        </a:rPr>
                        <a:t>JIVT</a:t>
                      </a:r>
                      <a:endParaRPr lang="hr-B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>
                          <a:effectLst/>
                        </a:rPr>
                        <a:t>BA_NTRB_Ner_2</a:t>
                      </a:r>
                      <a:endParaRPr lang="hr-B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 dirty="0">
                          <a:effectLst/>
                        </a:rPr>
                        <a:t>Neretva-Baćevići (JIVT)</a:t>
                      </a:r>
                      <a:endParaRPr lang="hr-B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DEP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MEP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MEP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MEP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MEP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11695"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>
                          <a:effectLst/>
                        </a:rPr>
                        <a:t>JIVT</a:t>
                      </a:r>
                      <a:endParaRPr lang="hr-B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>
                          <a:effectLst/>
                        </a:rPr>
                        <a:t>BA_NTRB_Ner_2</a:t>
                      </a:r>
                      <a:endParaRPr lang="hr-B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 dirty="0">
                          <a:effectLst/>
                        </a:rPr>
                        <a:t>Neretva-Raštani (JIVT)</a:t>
                      </a:r>
                      <a:endParaRPr lang="hr-B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 dirty="0">
                          <a:effectLst/>
                        </a:rPr>
                        <a:t>DEP</a:t>
                      </a:r>
                      <a:endParaRPr lang="hr-B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MEP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MEP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MEP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MEP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11695"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>
                          <a:effectLst/>
                        </a:rPr>
                        <a:t>JIVT</a:t>
                      </a:r>
                      <a:endParaRPr lang="hr-B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>
                          <a:effectLst/>
                        </a:rPr>
                        <a:t>BA_NTRB_Ner_8</a:t>
                      </a:r>
                      <a:endParaRPr lang="hr-B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>
                          <a:effectLst/>
                        </a:rPr>
                        <a:t>Neretva Konjic nizv. (JIVT)</a:t>
                      </a:r>
                      <a:endParaRPr lang="hr-B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DEP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DEP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 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DEP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DEP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11695"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>
                          <a:effectLst/>
                        </a:rPr>
                        <a:t>14a</a:t>
                      </a:r>
                      <a:endParaRPr lang="hr-B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>
                          <a:effectLst/>
                        </a:rPr>
                        <a:t>BA_NTRB_Ner_10</a:t>
                      </a:r>
                      <a:endParaRPr lang="hr-B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>
                          <a:effectLst/>
                        </a:rPr>
                        <a:t>Neretva Konjic uzvodno (14a)</a:t>
                      </a:r>
                      <a:endParaRPr lang="hr-B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visoko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visoko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visoko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visoko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visoko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11695"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>
                          <a:effectLst/>
                        </a:rPr>
                        <a:t>10a</a:t>
                      </a:r>
                      <a:endParaRPr lang="hr-B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 dirty="0">
                          <a:effectLst/>
                        </a:rPr>
                        <a:t>BA_NTRB_Ner_12</a:t>
                      </a:r>
                      <a:endParaRPr lang="hr-B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>
                          <a:effectLst/>
                        </a:rPr>
                        <a:t>Neretva-uzv. Glavati(10a)*</a:t>
                      </a:r>
                      <a:endParaRPr lang="hr-B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dobro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visoko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visoko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visoko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visoko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11695"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>
                          <a:effectLst/>
                        </a:rPr>
                        <a:t>11a</a:t>
                      </a:r>
                      <a:endParaRPr lang="hr-B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>
                          <a:effectLst/>
                        </a:rPr>
                        <a:t>BA_NTRB_Vrl_1</a:t>
                      </a:r>
                      <a:endParaRPr lang="hr-B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>
                          <a:effectLst/>
                        </a:rPr>
                        <a:t>Matica (11a)**</a:t>
                      </a:r>
                      <a:endParaRPr lang="hr-B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dobro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 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 dirty="0">
                          <a:effectLst/>
                        </a:rPr>
                        <a:t>visoko</a:t>
                      </a:r>
                      <a:endParaRPr lang="hr-B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visoko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dobro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11695"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>
                          <a:effectLst/>
                        </a:rPr>
                        <a:t>12a</a:t>
                      </a:r>
                      <a:endParaRPr lang="hr-B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>
                          <a:effectLst/>
                        </a:rPr>
                        <a:t>BA_NTRB_Drez_2</a:t>
                      </a:r>
                      <a:endParaRPr lang="hr-B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>
                          <a:effectLst/>
                        </a:rPr>
                        <a:t>Drežanka (12a)*</a:t>
                      </a:r>
                      <a:endParaRPr lang="hr-B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 dirty="0">
                          <a:effectLst/>
                        </a:rPr>
                        <a:t>dobro</a:t>
                      </a:r>
                      <a:endParaRPr lang="hr-B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 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visoko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visoko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 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11695"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>
                          <a:effectLst/>
                        </a:rPr>
                        <a:t>12a</a:t>
                      </a:r>
                      <a:endParaRPr lang="hr-B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>
                          <a:effectLst/>
                        </a:rPr>
                        <a:t>BA_NTRB_Treb_1</a:t>
                      </a:r>
                      <a:endParaRPr lang="hr-B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>
                          <a:effectLst/>
                        </a:rPr>
                        <a:t>Trebižat – ušće (12a)</a:t>
                      </a:r>
                      <a:endParaRPr lang="hr-B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 dirty="0">
                          <a:effectLst/>
                        </a:rPr>
                        <a:t>dobro</a:t>
                      </a:r>
                      <a:endParaRPr lang="hr-B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dobro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dobro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 dirty="0">
                          <a:effectLst/>
                        </a:rPr>
                        <a:t>dobro</a:t>
                      </a:r>
                      <a:endParaRPr lang="hr-B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dobro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83169"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>
                          <a:effectLst/>
                        </a:rPr>
                        <a:t>12a</a:t>
                      </a:r>
                      <a:endParaRPr lang="hr-B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>
                          <a:effectLst/>
                        </a:rPr>
                        <a:t>BA_NTRB_Treb_1</a:t>
                      </a:r>
                      <a:endParaRPr lang="hr-B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>
                          <a:effectLst/>
                        </a:rPr>
                        <a:t>Trebižat - nizvodno od Ljubuškog</a:t>
                      </a:r>
                      <a:endParaRPr lang="hr-B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 dirty="0">
                          <a:effectLst/>
                        </a:rPr>
                        <a:t>dobro</a:t>
                      </a:r>
                      <a:endParaRPr lang="hr-B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 </a:t>
                      </a:r>
                      <a:endParaRPr lang="hr-BA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 </a:t>
                      </a:r>
                      <a:endParaRPr lang="hr-BA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 </a:t>
                      </a:r>
                      <a:endParaRPr lang="hr-BA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dobro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11695"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>
                          <a:effectLst/>
                        </a:rPr>
                        <a:t>8a</a:t>
                      </a:r>
                      <a:endParaRPr lang="hr-B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>
                          <a:effectLst/>
                        </a:rPr>
                        <a:t>BA_NTRB_Nere_4</a:t>
                      </a:r>
                      <a:endParaRPr lang="hr-B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>
                          <a:effectLst/>
                        </a:rPr>
                        <a:t>Neretvica – gornji tok (8a)</a:t>
                      </a:r>
                      <a:endParaRPr lang="hr-B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 dirty="0">
                          <a:effectLst/>
                        </a:rPr>
                        <a:t>dobro</a:t>
                      </a:r>
                      <a:endParaRPr lang="hr-B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 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 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dobro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 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11695"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>
                          <a:effectLst/>
                        </a:rPr>
                        <a:t>10b</a:t>
                      </a:r>
                      <a:endParaRPr lang="hr-B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>
                          <a:effectLst/>
                        </a:rPr>
                        <a:t>BA_NTRB_Nere_2</a:t>
                      </a:r>
                      <a:endParaRPr lang="hr-B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>
                          <a:effectLst/>
                        </a:rPr>
                        <a:t>Neretvica-ušće (10b)*</a:t>
                      </a:r>
                      <a:endParaRPr lang="hr-B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 dirty="0">
                          <a:effectLst/>
                        </a:rPr>
                        <a:t>dobro</a:t>
                      </a:r>
                      <a:endParaRPr lang="hr-B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dobro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visoko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dobro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 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11695"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>
                          <a:effectLst/>
                        </a:rPr>
                        <a:t>12a</a:t>
                      </a:r>
                      <a:endParaRPr lang="hr-B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 dirty="0">
                          <a:effectLst/>
                        </a:rPr>
                        <a:t>BA_NTRB_Breg_3</a:t>
                      </a:r>
                      <a:endParaRPr lang="hr-B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100" u="none" strike="noStrike">
                          <a:effectLst/>
                        </a:rPr>
                        <a:t>Bregava-uzv. Od Stoca (12a)*</a:t>
                      </a:r>
                      <a:endParaRPr lang="hr-B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 dirty="0">
                          <a:effectLst/>
                        </a:rPr>
                        <a:t>dobro</a:t>
                      </a:r>
                      <a:endParaRPr lang="hr-B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visoko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visoko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>
                          <a:effectLst/>
                        </a:rPr>
                        <a:t>visoko</a:t>
                      </a:r>
                      <a:endParaRPr lang="hr-B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1000" u="none" strike="noStrike" dirty="0">
                          <a:effectLst/>
                        </a:rPr>
                        <a:t>visoko</a:t>
                      </a:r>
                      <a:endParaRPr lang="hr-B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350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355" y="618517"/>
            <a:ext cx="10090871" cy="650725"/>
          </a:xfrm>
        </p:spPr>
        <p:txBody>
          <a:bodyPr/>
          <a:lstStyle/>
          <a:p>
            <a:r>
              <a:rPr lang="hr-BA" dirty="0" smtClean="0"/>
              <a:t>PLANIRANE AKTIVNOSTI I PRILIKE ZA POBOLJŠANJE</a:t>
            </a:r>
            <a:endParaRPr lang="hr-B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64276" y="1746914"/>
            <a:ext cx="10513324" cy="4044286"/>
          </a:xfrm>
        </p:spPr>
        <p:txBody>
          <a:bodyPr>
            <a:normAutofit/>
          </a:bodyPr>
          <a:lstStyle/>
          <a:p>
            <a:pPr algn="just"/>
            <a:r>
              <a:rPr lang="hr-BA" sz="2400" cap="none" dirty="0" smtClean="0"/>
              <a:t>Planirano je da se za vrijeme prvog planskog ciklusa (2016.-2021.) provede monitoring na svim vodnim tijelima. Do sada je u monitoring plan (2015.- 2019.) uključeno 96 vodnih tijela. </a:t>
            </a:r>
          </a:p>
          <a:p>
            <a:pPr algn="just"/>
            <a:r>
              <a:rPr lang="hr-BA" sz="2400" cap="none" dirty="0" smtClean="0"/>
              <a:t>Identificirano je 30 vodnih tijela do kojih nije moguće doći (gornji i srednji tokovi), te 14 vodnih tijela koja su pod usporom akumulacija i neće ući u monitoring plan. </a:t>
            </a:r>
          </a:p>
          <a:p>
            <a:pPr algn="just"/>
            <a:r>
              <a:rPr lang="hr-BA" sz="2400" cap="none" dirty="0" smtClean="0"/>
              <a:t>Problem za uzorkovanje predstavljaju i vodna tijela tipa 16-povremeni vodotoci, kojih ima ukupno 32, koji uglavnom presušuju tokom većeg dijela godine, a i kada teku ne mogu se uzeti dovoljno reprezentativni uzorci.</a:t>
            </a:r>
            <a:endParaRPr lang="hr-BA" sz="2400" cap="none" dirty="0"/>
          </a:p>
        </p:txBody>
      </p:sp>
    </p:spTree>
    <p:extLst>
      <p:ext uri="{BB962C8B-B14F-4D97-AF65-F5344CB8AC3E}">
        <p14:creationId xmlns:p14="http://schemas.microsoft.com/office/powerpoint/2010/main" val="403465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1049069"/>
            <a:ext cx="6919415" cy="5329697"/>
          </a:xfrm>
        </p:spPr>
        <p:txBody>
          <a:bodyPr>
            <a:noAutofit/>
          </a:bodyPr>
          <a:lstStyle/>
          <a:p>
            <a:pPr algn="just"/>
            <a:r>
              <a:rPr lang="hr-BA" sz="2400" cap="none" dirty="0" smtClean="0"/>
              <a:t>Budući da su 2018. proglašena područja podložna eutrofikaciji i osjetljiva na nitrate, za 2019. je planiran i njihov monitoring na 9 odabranih lokacija, u skladu s posebnim propisima. </a:t>
            </a:r>
          </a:p>
          <a:p>
            <a:pPr algn="just"/>
            <a:r>
              <a:rPr lang="hr-BA" sz="2400" cap="none" dirty="0"/>
              <a:t>Osjetljiva područja: </a:t>
            </a:r>
            <a:r>
              <a:rPr lang="hr-BA" sz="2400" cap="none" dirty="0" smtClean="0"/>
              <a:t>Bistrica, </a:t>
            </a:r>
            <a:r>
              <a:rPr lang="hr-BA" sz="2400" cap="none" dirty="0"/>
              <a:t>Bazen </a:t>
            </a:r>
            <a:r>
              <a:rPr lang="hr-BA" sz="2400" cap="none" dirty="0" smtClean="0"/>
              <a:t>Lipa, </a:t>
            </a:r>
            <a:r>
              <a:rPr lang="hr-BA" sz="2400" cap="none" dirty="0"/>
              <a:t>Jablaničko </a:t>
            </a:r>
            <a:r>
              <a:rPr lang="hr-BA" sz="2400" cap="none" dirty="0" smtClean="0"/>
              <a:t>jezero, </a:t>
            </a:r>
            <a:r>
              <a:rPr lang="hr-BA" sz="2400" cap="none" dirty="0"/>
              <a:t>Akumulacija Buško </a:t>
            </a:r>
            <a:r>
              <a:rPr lang="hr-BA" sz="2400" cap="none" dirty="0" smtClean="0"/>
              <a:t>blato, </a:t>
            </a:r>
            <a:r>
              <a:rPr lang="hr-BA" sz="2400" cap="none" dirty="0"/>
              <a:t>Ramsko </a:t>
            </a:r>
            <a:r>
              <a:rPr lang="hr-BA" sz="2400" cap="none" dirty="0" smtClean="0"/>
              <a:t>jezero, </a:t>
            </a:r>
            <a:r>
              <a:rPr lang="hr-BA" sz="2400" cap="none" dirty="0"/>
              <a:t>Trebišnjica </a:t>
            </a:r>
            <a:r>
              <a:rPr lang="hr-BA" sz="2400" cap="none" dirty="0" smtClean="0"/>
              <a:t>GKB.</a:t>
            </a:r>
          </a:p>
          <a:p>
            <a:pPr algn="just"/>
            <a:r>
              <a:rPr lang="hr-BA" sz="2400" cap="none" dirty="0"/>
              <a:t>Manje osjetljiva područja: </a:t>
            </a:r>
            <a:r>
              <a:rPr lang="hr-BA" sz="2400" cap="none" dirty="0" smtClean="0"/>
              <a:t>Lukoč, Topala, </a:t>
            </a:r>
            <a:r>
              <a:rPr lang="hr-BA" sz="2400" cap="none" dirty="0"/>
              <a:t>Boračko </a:t>
            </a:r>
            <a:r>
              <a:rPr lang="hr-BA" sz="2400" cap="none" dirty="0" smtClean="0"/>
              <a:t>jezero, </a:t>
            </a:r>
            <a:r>
              <a:rPr lang="hr-BA" sz="2400" cap="none" dirty="0"/>
              <a:t>Svitavsko </a:t>
            </a:r>
            <a:r>
              <a:rPr lang="hr-BA" sz="2400" cap="none" dirty="0" smtClean="0"/>
              <a:t>jezero, </a:t>
            </a:r>
            <a:r>
              <a:rPr lang="hr-BA" sz="2400" cap="none" dirty="0"/>
              <a:t>Deransko </a:t>
            </a:r>
            <a:r>
              <a:rPr lang="hr-BA" sz="2400" cap="none" dirty="0" smtClean="0"/>
              <a:t>jezero, </a:t>
            </a:r>
            <a:r>
              <a:rPr lang="hr-BA" sz="2400" cap="none" dirty="0"/>
              <a:t>Akumulacija HE </a:t>
            </a:r>
            <a:r>
              <a:rPr lang="hr-BA" sz="2400" cap="none" dirty="0" smtClean="0"/>
              <a:t>Salakovac, </a:t>
            </a:r>
            <a:r>
              <a:rPr lang="hr-BA" sz="2400" cap="none" dirty="0"/>
              <a:t>Akumulacija HE </a:t>
            </a:r>
            <a:r>
              <a:rPr lang="hr-BA" sz="2400" cap="none" dirty="0" smtClean="0"/>
              <a:t>Grabovica, </a:t>
            </a:r>
            <a:r>
              <a:rPr lang="hr-BA" sz="2400" cap="none" dirty="0"/>
              <a:t>Blidinjsko </a:t>
            </a:r>
            <a:r>
              <a:rPr lang="hr-BA" sz="2400" cap="none" dirty="0" smtClean="0"/>
              <a:t>jezero, </a:t>
            </a:r>
            <a:r>
              <a:rPr lang="hr-BA" sz="2400" cap="none" dirty="0"/>
              <a:t>Akumulacija </a:t>
            </a:r>
            <a:r>
              <a:rPr lang="hr-BA" sz="2400" cap="none" dirty="0" smtClean="0"/>
              <a:t>Mandek.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018" y="0"/>
            <a:ext cx="4861706" cy="687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9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73206"/>
            <a:ext cx="7083188" cy="2760259"/>
          </a:xfrm>
        </p:spPr>
        <p:txBody>
          <a:bodyPr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BA" sz="2400" cap="non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Planirano </a:t>
            </a:r>
            <a:r>
              <a:rPr lang="hr-BA" sz="2400" cap="none" dirty="0">
                <a:solidFill>
                  <a:schemeClr val="tx1">
                    <a:lumMod val="95000"/>
                    <a:lumOff val="5000"/>
                  </a:schemeClr>
                </a:solidFill>
              </a:rPr>
              <a:t>je da se za svaki tip vodnog tijela provede tzv. referentni monitoring, kojim bi se utvrdile/potvrdile specifične granične vrijednosti parametara za visoko ekološko stanje. Do sada je ispitano 9 tipova (8a, 8b, 9a, 10a, 10b, 11a, 12a, 15a, 15b). U narednom periodu će trebati obuhvatiti i ostale tipove, s tim da je za tip 16-povremeni vodotoci jako teško odabrati vodno tijelo na kojem će se moći uzeti cjelogodišnji reprezentativni uzorci. Problem je i sa definiranjem referentnih uvjeta za tip 13a budući da su sva vodna tijela ovog tipa zbog hidromorfoloških pritisaka svrstana pod  „jako izmijenjena vodna tijela”.</a:t>
            </a:r>
            <a:endParaRPr lang="hr-BA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2093" y="760862"/>
            <a:ext cx="4386570" cy="514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1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68740" y="504967"/>
            <a:ext cx="10426891" cy="5663821"/>
          </a:xfrm>
        </p:spPr>
        <p:txBody>
          <a:bodyPr>
            <a:noAutofit/>
          </a:bodyPr>
          <a:lstStyle/>
          <a:p>
            <a:pPr algn="just"/>
            <a:r>
              <a:rPr lang="hr-BA" sz="2400" cap="none" dirty="0"/>
              <a:t>Početkom 2019. Agencija za vodno područje Jadranskog mora je pokrenula aktivnosti za pripremu Plana upravljanja vodama za vodno područje Jadranskog mora u Federaciji Bosne i Hercegovine (</a:t>
            </a:r>
            <a:r>
              <a:rPr lang="hr-BA" sz="2400" cap="none" dirty="0" smtClean="0"/>
              <a:t>2022.-2027.), </a:t>
            </a:r>
            <a:r>
              <a:rPr lang="hr-BA" sz="2400" cap="none" dirty="0"/>
              <a:t>te je izradila radni plan za pripremu i usvajanje navedenog dokumenta koji je dostupan na web stranici </a:t>
            </a:r>
            <a:r>
              <a:rPr lang="hr-BA" sz="2400" cap="none" dirty="0">
                <a:hlinkClick r:id="rId2"/>
              </a:rPr>
              <a:t>www.jadran.ba</a:t>
            </a:r>
            <a:r>
              <a:rPr lang="hr-BA" sz="2400" cap="none" dirty="0"/>
              <a:t>. Koristimo i ovu priliku i pozivamo sve zainteresirane subjekte (pojedinci, vladine i nevladine institucije i organizacije, obrazovni i gospodarski subjekti i ostali) na suradnju i dostavljanje pisanih prijedloga i mišljenja o svim pitanjima koja se odnose na plan upravljanja vodama, kako bi se definirala pitanja od značaja za upravljanje vodama na ovom vodnom području. </a:t>
            </a:r>
            <a:endParaRPr lang="hr-BA" sz="2400" cap="none" dirty="0" smtClean="0"/>
          </a:p>
          <a:p>
            <a:pPr algn="just"/>
            <a:r>
              <a:rPr lang="hr-BA" sz="2400" cap="none" dirty="0" smtClean="0"/>
              <a:t>Svi </a:t>
            </a:r>
            <a:r>
              <a:rPr lang="hr-BA" sz="2400" cap="none" dirty="0"/>
              <a:t>zainteresirani subjekti  mogu u roku od godinu dana od dana objavljivanja ovog obavještenja, pisanim putem dostaviti svoje prijedloge i mišljenja, poštom  na: „Agencija za vodno područje Jadranskog mora“, Dr. Ante Starčevića bb, 88000 Mostar ili elektronski na: plan@jadran.ba</a:t>
            </a:r>
            <a:r>
              <a:rPr lang="hr-BA" sz="2400" cap="none" dirty="0" smtClean="0"/>
              <a:t>.</a:t>
            </a:r>
            <a:endParaRPr lang="hr-BA" sz="2400" cap="none" dirty="0"/>
          </a:p>
        </p:txBody>
      </p:sp>
    </p:spTree>
    <p:extLst>
      <p:ext uri="{BB962C8B-B14F-4D97-AF65-F5344CB8AC3E}">
        <p14:creationId xmlns:p14="http://schemas.microsoft.com/office/powerpoint/2010/main" val="101408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sz="quarter" idx="13"/>
          </p:nvPr>
        </p:nvSpPr>
        <p:spPr>
          <a:xfrm>
            <a:off x="763649" y="1411749"/>
            <a:ext cx="10363826" cy="4042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BA" sz="2400" cap="none" dirty="0" smtClean="0"/>
              <a:t>U </a:t>
            </a:r>
            <a:r>
              <a:rPr lang="hr-BA" sz="2400" cap="none" dirty="0"/>
              <a:t>sklopu izrade Plana upravljanja 2022.-2027. planirana je revizija postojećih graničnih vrijednosti za ocjenu stanja i potencijala vodnih tijela i prijedlog graničnih vrijednosti za dodatne biološke pokazatelje, temeljem do sada prikupljenih rezultata ispitivanja.</a:t>
            </a:r>
          </a:p>
          <a:p>
            <a:r>
              <a:rPr lang="hr-BA" sz="2400" cap="none" dirty="0"/>
              <a:t>Sve dodatne informacije vezane za monitoring na vodnom području Jadranskog mora u FBiH možete dobiti na našoj web stranici </a:t>
            </a:r>
            <a:r>
              <a:rPr lang="hr-BA" sz="2400" cap="none" dirty="0">
                <a:hlinkClick r:id="rId2"/>
              </a:rPr>
              <a:t>http://www.jadran.ba/index.php?mode=content&amp;content=3&amp;menu=1</a:t>
            </a:r>
            <a:endParaRPr lang="hr-BA" sz="2400" cap="none" dirty="0"/>
          </a:p>
          <a:p>
            <a:pPr marL="0" indent="0" algn="ctr">
              <a:buNone/>
            </a:pPr>
            <a:r>
              <a:rPr lang="hr-BA" sz="3200" dirty="0" smtClean="0"/>
              <a:t> </a:t>
            </a:r>
            <a:endParaRPr lang="hr-BA" sz="3200" dirty="0"/>
          </a:p>
        </p:txBody>
      </p:sp>
    </p:spTree>
    <p:extLst>
      <p:ext uri="{BB962C8B-B14F-4D97-AF65-F5344CB8AC3E}">
        <p14:creationId xmlns:p14="http://schemas.microsoft.com/office/powerpoint/2010/main" val="101570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172" y="2092475"/>
            <a:ext cx="10577640" cy="2547764"/>
          </a:xfrm>
        </p:spPr>
        <p:txBody>
          <a:bodyPr/>
          <a:lstStyle/>
          <a:p>
            <a:r>
              <a:rPr lang="hr-BA" dirty="0" smtClean="0"/>
              <a:t>HVALA NA PAŽNJI!</a:t>
            </a:r>
            <a:endParaRPr lang="hr-BA" dirty="0"/>
          </a:p>
        </p:txBody>
      </p:sp>
      <p:sp>
        <p:nvSpPr>
          <p:cNvPr id="4" name="TextBox 3"/>
          <p:cNvSpPr txBox="1"/>
          <p:nvPr/>
        </p:nvSpPr>
        <p:spPr>
          <a:xfrm>
            <a:off x="341194" y="5704764"/>
            <a:ext cx="11259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BA" sz="2400" dirty="0" smtClean="0"/>
              <a:t>asudar@jadran.ba</a:t>
            </a:r>
            <a:endParaRPr lang="hr-BA" sz="2400" dirty="0"/>
          </a:p>
        </p:txBody>
      </p:sp>
    </p:spTree>
    <p:extLst>
      <p:ext uri="{BB962C8B-B14F-4D97-AF65-F5344CB8AC3E}">
        <p14:creationId xmlns:p14="http://schemas.microsoft.com/office/powerpoint/2010/main" val="339369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149" y="174381"/>
            <a:ext cx="10364451" cy="896774"/>
          </a:xfrm>
        </p:spPr>
        <p:txBody>
          <a:bodyPr>
            <a:normAutofit fontScale="90000"/>
          </a:bodyPr>
          <a:lstStyle/>
          <a:p>
            <a:r>
              <a:rPr lang="hr-BA" dirty="0" smtClean="0"/>
              <a:t>Plan upravljanja vodama za vodno područje jadranskog mora u fbih 2016.-2021.</a:t>
            </a:r>
            <a:endParaRPr lang="hr-B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89477" y="1071155"/>
            <a:ext cx="6076153" cy="5171383"/>
          </a:xfrm>
        </p:spPr>
        <p:txBody>
          <a:bodyPr>
            <a:noAutofit/>
          </a:bodyPr>
          <a:lstStyle/>
          <a:p>
            <a:pPr algn="just"/>
            <a:r>
              <a:rPr lang="hr-BA" sz="2400" cap="none" dirty="0" smtClean="0"/>
              <a:t>Planom upravljanja je definirano ukupno 216 vodnih tijela površinskih voda i 40 produktivnih vodnih tijela podzemnih voda, kao i plan monitoringa za njih</a:t>
            </a:r>
          </a:p>
          <a:p>
            <a:r>
              <a:rPr lang="hr-BA" sz="2400" cap="none" dirty="0" smtClean="0"/>
              <a:t>Površinska vodna tijela:</a:t>
            </a:r>
          </a:p>
          <a:p>
            <a:pPr algn="just"/>
            <a:r>
              <a:rPr lang="hr-BA" sz="2400" cap="none" dirty="0" smtClean="0"/>
              <a:t>211 vodnih tijela tekućica (152 vodna tijela prirodnih tekućica, 57 jako izmijenjenih tekućica i 2 umjetna vodna tijela</a:t>
            </a:r>
          </a:p>
          <a:p>
            <a:r>
              <a:rPr lang="hr-BA" sz="2400" cap="none" dirty="0" smtClean="0"/>
              <a:t>4 vodna tijela stajaćica (2 prirodna, 1 jako izmijenjeno i 1 umjetno) </a:t>
            </a:r>
          </a:p>
          <a:p>
            <a:pPr algn="just"/>
            <a:r>
              <a:rPr lang="hr-BA" sz="2400" cap="none" dirty="0" smtClean="0"/>
              <a:t>1 prirodno vodno tijelo priobalnih voda.</a:t>
            </a:r>
          </a:p>
          <a:p>
            <a:pPr marL="0" indent="0">
              <a:buNone/>
            </a:pPr>
            <a:endParaRPr lang="hr-BA" sz="2400" dirty="0" smtClean="0"/>
          </a:p>
          <a:p>
            <a:pPr marL="0" indent="0">
              <a:buNone/>
            </a:pPr>
            <a:endParaRPr lang="hr-BA" sz="2400" dirty="0"/>
          </a:p>
          <a:p>
            <a:endParaRPr lang="hr-BA" sz="2400" dirty="0" smtClean="0"/>
          </a:p>
          <a:p>
            <a:pPr marL="0" indent="0">
              <a:buNone/>
            </a:pPr>
            <a:endParaRPr lang="hr-BA" sz="2400" dirty="0" smtClean="0"/>
          </a:p>
          <a:p>
            <a:pPr marL="0" indent="0">
              <a:buNone/>
            </a:pPr>
            <a:endParaRPr lang="hr-BA" sz="24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2041245"/>
              </p:ext>
            </p:extLst>
          </p:nvPr>
        </p:nvGraphicFramePr>
        <p:xfrm>
          <a:off x="5838092" y="1071155"/>
          <a:ext cx="6353907" cy="4995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4215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484" y="170842"/>
            <a:ext cx="10268292" cy="541543"/>
          </a:xfrm>
        </p:spPr>
        <p:txBody>
          <a:bodyPr>
            <a:normAutofit fontScale="90000"/>
          </a:bodyPr>
          <a:lstStyle/>
          <a:p>
            <a:r>
              <a:rPr lang="hr-BA" dirty="0" smtClean="0"/>
              <a:t>Ekološko stanje i ekološki potencijal</a:t>
            </a:r>
            <a:endParaRPr lang="hr-B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04717" y="825378"/>
            <a:ext cx="6672334" cy="5493535"/>
          </a:xfrm>
        </p:spPr>
        <p:txBody>
          <a:bodyPr>
            <a:noAutofit/>
          </a:bodyPr>
          <a:lstStyle/>
          <a:p>
            <a:pPr algn="just"/>
            <a:r>
              <a:rPr lang="hr-BA" sz="2400" cap="none" dirty="0" smtClean="0"/>
              <a:t>Od 155 vodnih tijela, koja se karakteriziraju ekološkim stanjem, kod njih 5 utvrđen visoko ekološko stanje, kod 120 je utvrđen dobro ekološko stanje, dok je kod 30 vodnih tijela utvrđeno umjereno ekološko stanje. Nisu utvrđena vodna tijela sa slabim ili lošim stanjem.</a:t>
            </a:r>
          </a:p>
          <a:p>
            <a:pPr algn="just"/>
            <a:r>
              <a:rPr lang="hr-BA" sz="2400" cap="none" dirty="0" smtClean="0"/>
              <a:t>Kod 61 vodnog tijela kod kojih se utvrđuje ekološki potencijal (znatno izmijenjena i umjetna vodna tijela), utvrđeno je da njih 43 ima dobar ekološki potencijal, dok ih 18 ima umjeren ekološki potencijal. Nisu utvrđena vodna tijela sa maksimalnim ekološkim potencijalom.</a:t>
            </a:r>
          </a:p>
          <a:p>
            <a:endParaRPr lang="hr-BA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3125250"/>
              </p:ext>
            </p:extLst>
          </p:nvPr>
        </p:nvGraphicFramePr>
        <p:xfrm>
          <a:off x="6877050" y="3620235"/>
          <a:ext cx="5195443" cy="3094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2912188"/>
              </p:ext>
            </p:extLst>
          </p:nvPr>
        </p:nvGraphicFramePr>
        <p:xfrm>
          <a:off x="7352761" y="87703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9260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96" y="0"/>
            <a:ext cx="6020789" cy="6858000"/>
          </a:xfrm>
          <a:prstGeom prst="rect">
            <a:avLst/>
          </a:prstGeom>
        </p:spPr>
      </p:pic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9575666"/>
              </p:ext>
            </p:extLst>
          </p:nvPr>
        </p:nvGraphicFramePr>
        <p:xfrm>
          <a:off x="7678182" y="655187"/>
          <a:ext cx="3217499" cy="5150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73962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dirty="0" smtClean="0"/>
              <a:t> </a:t>
            </a:r>
            <a:endParaRPr lang="hr-B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83593" y="180752"/>
            <a:ext cx="10194633" cy="56399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hr-BA" sz="2800" dirty="0" smtClean="0"/>
              <a:t>Pregled vodnih tijela površinskih voda po tipovima</a:t>
            </a:r>
            <a:endParaRPr lang="hr-BA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743957" y="1933303"/>
            <a:ext cx="5212706" cy="4153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BA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100497"/>
              </p:ext>
            </p:extLst>
          </p:nvPr>
        </p:nvGraphicFramePr>
        <p:xfrm>
          <a:off x="77338" y="1002524"/>
          <a:ext cx="12037323" cy="55066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66624"/>
                <a:gridCol w="768284"/>
                <a:gridCol w="897233"/>
                <a:gridCol w="1099030"/>
                <a:gridCol w="766528"/>
                <a:gridCol w="1192375"/>
                <a:gridCol w="1547249"/>
              </a:tblGrid>
              <a:tr h="7067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050" b="0" i="1" dirty="0">
                          <a:effectLst/>
                        </a:rPr>
                        <a:t>Naziv tipa</a:t>
                      </a:r>
                      <a:endParaRPr lang="hr-BA" sz="1200" b="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000" b="0" i="1" dirty="0">
                          <a:effectLst/>
                        </a:rPr>
                        <a:t>Oznaka tipa</a:t>
                      </a:r>
                      <a:endParaRPr lang="hr-BA" sz="1100" b="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000" b="0" i="1" dirty="0">
                          <a:effectLst/>
                        </a:rPr>
                        <a:t>Broj vodnih tijela tog tipa</a:t>
                      </a:r>
                      <a:endParaRPr lang="hr-BA" sz="1100" b="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000" b="0" i="1" dirty="0">
                          <a:effectLst/>
                        </a:rPr>
                        <a:t>Dužina/ površina</a:t>
                      </a:r>
                      <a:endParaRPr lang="hr-BA" sz="1100" b="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000" b="0" i="1" dirty="0">
                          <a:effectLst/>
                        </a:rPr>
                        <a:t>% </a:t>
                      </a:r>
                      <a:endParaRPr lang="hr-BA" sz="1100" b="0" i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000" b="0" i="1" dirty="0">
                          <a:effectLst/>
                        </a:rPr>
                        <a:t>(po broju)</a:t>
                      </a:r>
                      <a:endParaRPr lang="hr-BA" sz="1100" b="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000" b="0" i="1" dirty="0">
                          <a:effectLst/>
                        </a:rPr>
                        <a:t>Broj jako izmijenjenih vodnih tijela tog tipa</a:t>
                      </a:r>
                      <a:endParaRPr lang="hr-BA" sz="1100" b="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000" b="0" i="1" dirty="0">
                          <a:effectLst/>
                        </a:rPr>
                        <a:t>Referentne stanice</a:t>
                      </a:r>
                      <a:endParaRPr lang="hr-BA" sz="1100" b="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</a:tr>
              <a:tr h="2535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400" b="0" dirty="0">
                          <a:effectLst/>
                        </a:rPr>
                        <a:t>Male planinske tekućice na karbonatnoj podlozi</a:t>
                      </a:r>
                      <a:endParaRPr lang="hr-BA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8a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8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34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3,7%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0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 </a:t>
                      </a:r>
                      <a:r>
                        <a:rPr lang="hr-BA" sz="1200" dirty="0" smtClean="0">
                          <a:effectLst/>
                        </a:rPr>
                        <a:t>Milač (uzvodno)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</a:tr>
              <a:tr h="2535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400" b="0" dirty="0">
                          <a:effectLst/>
                        </a:rPr>
                        <a:t>Male planinske tekućice na  silikatnoj podlozi</a:t>
                      </a:r>
                      <a:endParaRPr lang="hr-BA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8b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13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51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6,0%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1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 smtClean="0">
                          <a:effectLst/>
                        </a:rPr>
                        <a:t>Rakitnica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</a:tr>
              <a:tr h="2535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400" b="0" dirty="0">
                          <a:effectLst/>
                        </a:rPr>
                        <a:t>Male i srednje tek. predplaninskih i planinskih krških polja na karb. </a:t>
                      </a:r>
                      <a:r>
                        <a:rPr lang="hr-BA" sz="1400" b="0" dirty="0" smtClean="0">
                          <a:effectLst/>
                        </a:rPr>
                        <a:t>Podl.</a:t>
                      </a:r>
                      <a:endParaRPr lang="hr-BA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9a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14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145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6,5%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4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 smtClean="0">
                          <a:effectLst/>
                        </a:rPr>
                        <a:t>Žabljak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</a:tr>
              <a:tr h="2535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400" b="0" dirty="0">
                          <a:effectLst/>
                        </a:rPr>
                        <a:t>Male i srednje velike brdske tekućice na karbonatnoj podlozi</a:t>
                      </a:r>
                      <a:endParaRPr lang="hr-BA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10a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45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187,3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20,8%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10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Glavatičevo, Lištica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</a:tr>
              <a:tr h="2535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400" b="0" dirty="0">
                          <a:effectLst/>
                        </a:rPr>
                        <a:t>Male i srednje velike brdske tekućice na silikatnoj  podlozi</a:t>
                      </a:r>
                      <a:endParaRPr lang="hr-BA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10b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11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36,8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5,1%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5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Kraljuščica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</a:tr>
              <a:tr h="236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400" b="0" dirty="0">
                          <a:effectLst/>
                        </a:rPr>
                        <a:t>Male i srednje velike i velike brdske tek. krških polja na karbonatnoj podl.</a:t>
                      </a:r>
                      <a:endParaRPr lang="hr-BA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11a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8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68,9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3,7%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3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Matica Vrljika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</a:tr>
              <a:tr h="2535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400" b="0" dirty="0">
                          <a:effectLst/>
                        </a:rPr>
                        <a:t>Male i srednje velike  nizinske tekućice na karbonatnoj podl.</a:t>
                      </a:r>
                      <a:endParaRPr lang="hr-BA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12a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23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145,3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10,6%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9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Bunica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</a:tr>
              <a:tr h="2535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400" b="0" dirty="0">
                          <a:effectLst/>
                        </a:rPr>
                        <a:t>Male i srednje velike nizinske tekućice na organskoj podlozi</a:t>
                      </a:r>
                      <a:endParaRPr lang="hr-BA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12c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3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22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1,4%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2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 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</a:tr>
              <a:tr h="2535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400" b="0" dirty="0">
                          <a:effectLst/>
                        </a:rPr>
                        <a:t>Velike nizinske  tekućice na karbonatnoj podlozi</a:t>
                      </a:r>
                      <a:endParaRPr lang="hr-BA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13a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5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96,5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2,3%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5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 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</a:tr>
              <a:tr h="2535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400" b="0" dirty="0">
                          <a:effectLst/>
                        </a:rPr>
                        <a:t>Velike brdske tekućice na karbonatnoj podlozi</a:t>
                      </a:r>
                      <a:endParaRPr lang="hr-BA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14a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5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46,7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2,3%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4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 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</a:tr>
              <a:tr h="2535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400" b="0" dirty="0">
                          <a:effectLst/>
                        </a:rPr>
                        <a:t>Male i srednje predplaninske tekućice na karbonatnoj podlozi</a:t>
                      </a:r>
                      <a:endParaRPr lang="hr-BA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15a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29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95,1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13,4%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4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Moščenuša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</a:tr>
              <a:tr h="2535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400" b="0" dirty="0">
                          <a:effectLst/>
                        </a:rPr>
                        <a:t>Male i srednje predplaninske tekućice na silikanoj podlozi</a:t>
                      </a:r>
                      <a:endParaRPr lang="hr-BA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15b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13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36,3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6,0%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0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Zagradačka rijeka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</a:tr>
              <a:tr h="2535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400" b="0" dirty="0">
                          <a:effectLst/>
                        </a:rPr>
                        <a:t>Povremeni vodotoci</a:t>
                      </a:r>
                      <a:endParaRPr lang="hr-BA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16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32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269,5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14,8%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10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 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</a:tr>
              <a:tr h="2535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400" b="0" dirty="0">
                          <a:effectLst/>
                        </a:rPr>
                        <a:t>Umjetna vodna tijela tekućica</a:t>
                      </a:r>
                      <a:endParaRPr lang="hr-BA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UVT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2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37,7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0,9%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 ----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 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</a:tr>
              <a:tr h="2535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400" b="0" dirty="0">
                          <a:effectLst/>
                        </a:rPr>
                        <a:t>Dinaridsko  srednje veliko plitko planinsko jezero u karbonatnoj podlozi</a:t>
                      </a:r>
                      <a:endParaRPr lang="hr-BA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JI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1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3,7 km</a:t>
                      </a:r>
                      <a:r>
                        <a:rPr lang="hr-BA" sz="1200" baseline="30000" dirty="0">
                          <a:effectLst/>
                        </a:rPr>
                        <a:t>2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0,5%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1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 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</a:tr>
              <a:tr h="2535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400" b="0" dirty="0">
                          <a:effectLst/>
                        </a:rPr>
                        <a:t>Dinaridsko srednje veliko plitko nizinsko jezero u organogenoj podlozi</a:t>
                      </a:r>
                      <a:endParaRPr lang="hr-BA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JII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1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2,5 km</a:t>
                      </a:r>
                      <a:r>
                        <a:rPr lang="hr-BA" sz="1200" baseline="30000">
                          <a:effectLst/>
                        </a:rPr>
                        <a:t>2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0,5%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0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 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</a:tr>
              <a:tr h="2535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400" b="0" dirty="0">
                          <a:effectLst/>
                        </a:rPr>
                        <a:t>Dinaridsko malo srednje plitko brdsko jezero na karbonatnoj podlozi*</a:t>
                      </a:r>
                      <a:endParaRPr lang="hr-BA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JIII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1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0,26 km</a:t>
                      </a:r>
                      <a:r>
                        <a:rPr lang="hr-BA" sz="1200" baseline="30000">
                          <a:effectLst/>
                        </a:rPr>
                        <a:t>2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0,5%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0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 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</a:tr>
              <a:tr h="2535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400" b="0" dirty="0">
                          <a:effectLst/>
                        </a:rPr>
                        <a:t>Polihalino plitko priobalno more sitnozrnatog sedimenta</a:t>
                      </a:r>
                      <a:endParaRPr lang="hr-BA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PM_1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1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17,7 km</a:t>
                      </a:r>
                      <a:r>
                        <a:rPr lang="hr-BA" sz="1200" baseline="30000">
                          <a:effectLst/>
                        </a:rPr>
                        <a:t>2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0,5%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----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 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</a:tr>
              <a:tr h="2535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400" b="0" dirty="0">
                          <a:effectLst/>
                        </a:rPr>
                        <a:t>Umjetna vodna tijela stajaćica</a:t>
                      </a:r>
                      <a:endParaRPr lang="hr-BA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UVT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1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0,67 km</a:t>
                      </a:r>
                      <a:r>
                        <a:rPr lang="hr-BA" sz="1200" baseline="30000">
                          <a:effectLst/>
                        </a:rPr>
                        <a:t>2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0,5%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>
                          <a:effectLst/>
                        </a:rPr>
                        <a:t>----</a:t>
                      </a:r>
                      <a:endParaRPr lang="hr-B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1200" dirty="0">
                          <a:effectLst/>
                        </a:rPr>
                        <a:t> </a:t>
                      </a:r>
                      <a:endParaRPr lang="hr-B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10" marR="41710" marT="0" marB="0" anchor="ctr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6671" y="6509214"/>
            <a:ext cx="780739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BA" altLang="sr-Latn-R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*Boračko jezero, iako je manje od 0,5 km</a:t>
            </a:r>
            <a:r>
              <a:rPr kumimoji="0" lang="hr-BA" altLang="sr-Latn-RS" sz="1400" b="0" i="1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hr-BA" altLang="sr-Latn-R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uključeno je u tipologiju jezera zato što se koristi kao kupalište.</a:t>
            </a:r>
            <a:endParaRPr kumimoji="0" lang="hr-BA" altLang="sr-Latn-RS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4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5552" y="0"/>
            <a:ext cx="365644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162" y="263676"/>
            <a:ext cx="10364451" cy="870041"/>
          </a:xfrm>
        </p:spPr>
        <p:txBody>
          <a:bodyPr>
            <a:normAutofit fontScale="90000"/>
          </a:bodyPr>
          <a:lstStyle/>
          <a:p>
            <a:r>
              <a:rPr lang="hr-BA" sz="3200" dirty="0" smtClean="0"/>
              <a:t>MONITORING KVALITETE POVRŠINSKIH VODNIH TIJELA U PERIODU 2015.-2017.</a:t>
            </a:r>
            <a:endParaRPr lang="hr-BA" sz="32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047629521"/>
              </p:ext>
            </p:extLst>
          </p:nvPr>
        </p:nvGraphicFramePr>
        <p:xfrm>
          <a:off x="846162" y="1160506"/>
          <a:ext cx="7449138" cy="25520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72245"/>
                <a:gridCol w="925631"/>
                <a:gridCol w="925631"/>
                <a:gridCol w="925631"/>
              </a:tblGrid>
              <a:tr h="675670">
                <a:tc>
                  <a:txBody>
                    <a:bodyPr/>
                    <a:lstStyle/>
                    <a:p>
                      <a:pPr algn="l" fontAlgn="ctr"/>
                      <a:r>
                        <a:rPr lang="hr-BA" sz="2400" u="none" strike="noStrike" dirty="0" smtClean="0">
                          <a:effectLst/>
                        </a:rPr>
                        <a:t>Fizikalno-kemijski monitoring - stanice</a:t>
                      </a:r>
                      <a:endParaRPr lang="hr-BA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2400" u="none" strike="noStrike" dirty="0" smtClean="0">
                          <a:effectLst/>
                        </a:rPr>
                        <a:t>2015. </a:t>
                      </a:r>
                      <a:endParaRPr lang="hr-B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2400" u="none" strike="noStrike" dirty="0" smtClean="0">
                          <a:effectLst/>
                        </a:rPr>
                        <a:t>2016.</a:t>
                      </a:r>
                      <a:endParaRPr lang="hr-B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2400" u="none" strike="noStrike" dirty="0" smtClean="0">
                          <a:effectLst/>
                        </a:rPr>
                        <a:t>2017.</a:t>
                      </a:r>
                      <a:endParaRPr lang="hr-B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81529">
                <a:tc>
                  <a:txBody>
                    <a:bodyPr/>
                    <a:lstStyle/>
                    <a:p>
                      <a:pPr algn="l" fontAlgn="ctr"/>
                      <a:r>
                        <a:rPr lang="hr-BA" sz="2400" u="none" strike="noStrike">
                          <a:effectLst/>
                        </a:rPr>
                        <a:t>Ukupno nadzorni/referentni</a:t>
                      </a:r>
                      <a:endParaRPr lang="hr-BA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2400" u="none" strike="noStrike" dirty="0">
                          <a:effectLst/>
                        </a:rPr>
                        <a:t>1</a:t>
                      </a:r>
                      <a:endParaRPr lang="hr-B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2400" u="none" strike="noStrike" dirty="0">
                          <a:effectLst/>
                        </a:rPr>
                        <a:t>2</a:t>
                      </a:r>
                      <a:endParaRPr lang="hr-B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2400" u="none" strike="noStrike">
                          <a:effectLst/>
                        </a:rPr>
                        <a:t>2</a:t>
                      </a:r>
                      <a:endParaRPr lang="hr-BA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81529">
                <a:tc>
                  <a:txBody>
                    <a:bodyPr/>
                    <a:lstStyle/>
                    <a:p>
                      <a:pPr algn="l" fontAlgn="ctr"/>
                      <a:r>
                        <a:rPr lang="hr-BA" sz="2400" u="none" strike="noStrike">
                          <a:effectLst/>
                        </a:rPr>
                        <a:t>Ukupno referentni</a:t>
                      </a:r>
                      <a:endParaRPr lang="hr-BA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2400" u="none" strike="noStrike">
                          <a:effectLst/>
                        </a:rPr>
                        <a:t>5</a:t>
                      </a:r>
                      <a:endParaRPr lang="hr-BA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2400" u="none" strike="noStrike" dirty="0">
                          <a:effectLst/>
                        </a:rPr>
                        <a:t>5</a:t>
                      </a:r>
                      <a:endParaRPr lang="hr-B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2400" u="none" strike="noStrike">
                          <a:effectLst/>
                        </a:rPr>
                        <a:t>3</a:t>
                      </a:r>
                      <a:endParaRPr lang="hr-BA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81529">
                <a:tc>
                  <a:txBody>
                    <a:bodyPr/>
                    <a:lstStyle/>
                    <a:p>
                      <a:pPr algn="l" fontAlgn="ctr"/>
                      <a:r>
                        <a:rPr lang="hr-BA" sz="2400" u="none" strike="noStrike">
                          <a:effectLst/>
                        </a:rPr>
                        <a:t>Ukupno nadzorni </a:t>
                      </a:r>
                      <a:endParaRPr lang="hr-BA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2400" u="none" strike="noStrike">
                          <a:effectLst/>
                        </a:rPr>
                        <a:t>6</a:t>
                      </a:r>
                      <a:endParaRPr lang="hr-BA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2400" u="none" strike="noStrike" dirty="0">
                          <a:effectLst/>
                        </a:rPr>
                        <a:t>5</a:t>
                      </a:r>
                      <a:endParaRPr lang="hr-B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2400" u="none" strike="noStrike">
                          <a:effectLst/>
                        </a:rPr>
                        <a:t>5</a:t>
                      </a:r>
                      <a:endParaRPr lang="hr-BA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81529">
                <a:tc>
                  <a:txBody>
                    <a:bodyPr/>
                    <a:lstStyle/>
                    <a:p>
                      <a:pPr algn="l" fontAlgn="ctr"/>
                      <a:r>
                        <a:rPr lang="hr-BA" sz="2400" u="none" strike="noStrike">
                          <a:effectLst/>
                        </a:rPr>
                        <a:t>Ukupno operativni</a:t>
                      </a:r>
                      <a:endParaRPr lang="hr-BA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2400" u="none" strike="noStrike">
                          <a:effectLst/>
                        </a:rPr>
                        <a:t>36</a:t>
                      </a:r>
                      <a:endParaRPr lang="hr-BA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2400" u="none" strike="noStrike" dirty="0">
                          <a:effectLst/>
                        </a:rPr>
                        <a:t>33</a:t>
                      </a:r>
                      <a:endParaRPr lang="hr-B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2400" u="none" strike="noStrike" dirty="0">
                          <a:effectLst/>
                        </a:rPr>
                        <a:t>35</a:t>
                      </a:r>
                      <a:endParaRPr lang="hr-B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81529">
                <a:tc>
                  <a:txBody>
                    <a:bodyPr/>
                    <a:lstStyle/>
                    <a:p>
                      <a:pPr algn="l" fontAlgn="b"/>
                      <a:r>
                        <a:rPr lang="hr-BA" sz="2400" u="none" strike="noStrike">
                          <a:effectLst/>
                        </a:rPr>
                        <a:t>Kupališta</a:t>
                      </a:r>
                      <a:endParaRPr lang="hr-BA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2400" u="none" strike="noStrike" dirty="0">
                          <a:effectLst/>
                        </a:rPr>
                        <a:t> </a:t>
                      </a:r>
                      <a:r>
                        <a:rPr lang="hr-BA" sz="2400" u="none" strike="noStrike" dirty="0" smtClean="0">
                          <a:effectLst/>
                        </a:rPr>
                        <a:t>10</a:t>
                      </a:r>
                      <a:endParaRPr lang="hr-B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2400" u="none" strike="noStrike" dirty="0" smtClean="0">
                          <a:effectLst/>
                        </a:rPr>
                        <a:t>12</a:t>
                      </a:r>
                      <a:endParaRPr lang="hr-B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2400" u="none" strike="noStrike" dirty="0" smtClean="0">
                          <a:effectLst/>
                        </a:rPr>
                        <a:t>10</a:t>
                      </a:r>
                      <a:endParaRPr lang="hr-B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595010"/>
              </p:ext>
            </p:extLst>
          </p:nvPr>
        </p:nvGraphicFramePr>
        <p:xfrm>
          <a:off x="846162" y="3986175"/>
          <a:ext cx="7428981" cy="8853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47821"/>
                <a:gridCol w="943797"/>
                <a:gridCol w="909269"/>
                <a:gridCol w="928094"/>
              </a:tblGrid>
              <a:tr h="480721">
                <a:tc>
                  <a:txBody>
                    <a:bodyPr/>
                    <a:lstStyle/>
                    <a:p>
                      <a:pPr algn="l" fontAlgn="b"/>
                      <a:r>
                        <a:rPr lang="hr-BA" sz="2400" u="none" strike="noStrike" dirty="0" smtClean="0">
                          <a:effectLst/>
                        </a:rPr>
                        <a:t>Biološki monitoring - stanice</a:t>
                      </a:r>
                      <a:endParaRPr lang="hr-B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2400" u="none" strike="noStrike" dirty="0" smtClean="0">
                          <a:effectLst/>
                        </a:rPr>
                        <a:t>2015.</a:t>
                      </a:r>
                      <a:endParaRPr lang="hr-B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2400" u="none" strike="noStrike" dirty="0" smtClean="0">
                          <a:effectLst/>
                        </a:rPr>
                        <a:t>2016.</a:t>
                      </a:r>
                      <a:endParaRPr lang="hr-B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2400" u="none" strike="noStrike" dirty="0" smtClean="0">
                          <a:effectLst/>
                        </a:rPr>
                        <a:t>2017.</a:t>
                      </a:r>
                      <a:endParaRPr lang="hr-B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04592">
                <a:tc>
                  <a:txBody>
                    <a:bodyPr/>
                    <a:lstStyle/>
                    <a:p>
                      <a:pPr algn="l" fontAlgn="b"/>
                      <a:r>
                        <a:rPr lang="hr-BA" sz="2400" u="none" strike="noStrike" dirty="0">
                          <a:effectLst/>
                        </a:rPr>
                        <a:t>Broj </a:t>
                      </a:r>
                      <a:r>
                        <a:rPr lang="hr-BA" sz="2400" u="none" strike="noStrike" dirty="0" smtClean="0">
                          <a:effectLst/>
                        </a:rPr>
                        <a:t>stanica biološkog </a:t>
                      </a:r>
                      <a:r>
                        <a:rPr lang="hr-BA" sz="2400" u="none" strike="noStrike" dirty="0">
                          <a:effectLst/>
                        </a:rPr>
                        <a:t>monitoringa</a:t>
                      </a:r>
                      <a:endParaRPr lang="hr-B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2400" u="none" strike="noStrike" dirty="0">
                          <a:effectLst/>
                        </a:rPr>
                        <a:t> </a:t>
                      </a:r>
                      <a:r>
                        <a:rPr lang="hr-BA" sz="2400" u="none" strike="noStrike" dirty="0" smtClean="0">
                          <a:effectLst/>
                        </a:rPr>
                        <a:t>*</a:t>
                      </a:r>
                      <a:endParaRPr lang="hr-B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2400" u="none" strike="noStrike" dirty="0">
                          <a:effectLst/>
                        </a:rPr>
                        <a:t>24</a:t>
                      </a:r>
                      <a:endParaRPr lang="hr-B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2400" u="none" strike="noStrike" dirty="0">
                          <a:effectLst/>
                        </a:rPr>
                        <a:t>26</a:t>
                      </a:r>
                      <a:endParaRPr lang="hr-B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15956" y="4915740"/>
            <a:ext cx="7689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i="1" dirty="0"/>
              <a:t>* Zbog problema u postupku javnih nabavki nisu vršena biološka ispitivanja </a:t>
            </a:r>
            <a:r>
              <a:rPr lang="hr-BA" i="1" dirty="0" smtClean="0"/>
              <a:t>u 2015.</a:t>
            </a:r>
            <a:endParaRPr lang="hr-BA" i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514395"/>
            <a:ext cx="8295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sz="2400" dirty="0" smtClean="0"/>
              <a:t>Proveden je monitoring i 2018. na ukupno 50 monitioring stanica površinskih voda (od kojih je na 27 urađen i biološki monitoring) i 18 tradicionalnih kupališta, a rezultati se trenutno obrađuju.</a:t>
            </a:r>
            <a:endParaRPr lang="hr-BA" sz="2400" dirty="0"/>
          </a:p>
        </p:txBody>
      </p:sp>
    </p:spTree>
    <p:extLst>
      <p:ext uri="{BB962C8B-B14F-4D97-AF65-F5344CB8AC3E}">
        <p14:creationId xmlns:p14="http://schemas.microsoft.com/office/powerpoint/2010/main" val="176173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223" y="109298"/>
            <a:ext cx="10392401" cy="1337028"/>
          </a:xfrm>
        </p:spPr>
        <p:txBody>
          <a:bodyPr>
            <a:normAutofit/>
          </a:bodyPr>
          <a:lstStyle/>
          <a:p>
            <a:r>
              <a:rPr lang="hr-BA" sz="2800" dirty="0" smtClean="0"/>
              <a:t>REZULTATI MONITORINGA KVALITETE POVRŠINSKIH VODNIH TIJELA U PERIODU 2015.-2017.</a:t>
            </a:r>
            <a:endParaRPr lang="hr-B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15248" y="1994054"/>
            <a:ext cx="10462352" cy="3797146"/>
          </a:xfrm>
        </p:spPr>
        <p:txBody>
          <a:bodyPr>
            <a:normAutofit/>
          </a:bodyPr>
          <a:lstStyle/>
          <a:p>
            <a:endParaRPr lang="hr-BA" dirty="0"/>
          </a:p>
          <a:p>
            <a:endParaRPr lang="hr-BA" dirty="0"/>
          </a:p>
          <a:p>
            <a:endParaRPr lang="hr-HR" dirty="0" smtClean="0"/>
          </a:p>
          <a:p>
            <a:endParaRPr lang="hr-BA" dirty="0"/>
          </a:p>
          <a:p>
            <a:endParaRPr lang="hr-BA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3574042"/>
              </p:ext>
            </p:extLst>
          </p:nvPr>
        </p:nvGraphicFramePr>
        <p:xfrm>
          <a:off x="1607773" y="1278078"/>
          <a:ext cx="8877300" cy="54789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36994"/>
                <a:gridCol w="1813098"/>
                <a:gridCol w="1813098"/>
                <a:gridCol w="1814110"/>
              </a:tblGrid>
              <a:tr h="2907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 dirty="0">
                          <a:solidFill>
                            <a:srgbClr val="FFC000"/>
                          </a:solidFill>
                          <a:effectLst/>
                        </a:rPr>
                        <a:t>Godina</a:t>
                      </a:r>
                      <a:endParaRPr lang="hr-BA" sz="2400" b="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>
                          <a:effectLst/>
                        </a:rPr>
                        <a:t>2015.</a:t>
                      </a:r>
                      <a:endParaRPr lang="hr-BA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>
                          <a:effectLst/>
                        </a:rPr>
                        <a:t>2016.</a:t>
                      </a:r>
                      <a:endParaRPr lang="hr-BA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>
                          <a:effectLst/>
                        </a:rPr>
                        <a:t>2017.</a:t>
                      </a:r>
                      <a:endParaRPr lang="hr-BA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07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>
                          <a:effectLst/>
                        </a:rPr>
                        <a:t>Broj ispitanih vodnih tijela</a:t>
                      </a:r>
                      <a:endParaRPr lang="hr-BA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>
                          <a:effectLst/>
                        </a:rPr>
                        <a:t>38</a:t>
                      </a:r>
                      <a:endParaRPr lang="hr-BA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>
                          <a:effectLst/>
                        </a:rPr>
                        <a:t>43</a:t>
                      </a:r>
                      <a:endParaRPr lang="hr-BA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>
                          <a:effectLst/>
                        </a:rPr>
                        <a:t>38</a:t>
                      </a:r>
                      <a:endParaRPr lang="hr-BA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07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 dirty="0" smtClean="0">
                          <a:effectLst/>
                        </a:rPr>
                        <a:t>Ispitivanje</a:t>
                      </a:r>
                      <a:r>
                        <a:rPr lang="hr-BA" sz="2400" b="0" baseline="0" dirty="0" smtClean="0">
                          <a:effectLst/>
                        </a:rPr>
                        <a:t> k</a:t>
                      </a:r>
                      <a:r>
                        <a:rPr lang="hr-BA" sz="2400" b="0" dirty="0" smtClean="0">
                          <a:effectLst/>
                        </a:rPr>
                        <a:t>emijskog stanja</a:t>
                      </a:r>
                      <a:endParaRPr lang="hr-BA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>
                          <a:effectLst/>
                        </a:rPr>
                        <a:t>8</a:t>
                      </a:r>
                      <a:endParaRPr lang="hr-BA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>
                          <a:effectLst/>
                        </a:rPr>
                        <a:t>5</a:t>
                      </a:r>
                      <a:endParaRPr lang="hr-BA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>
                          <a:effectLst/>
                        </a:rPr>
                        <a:t>8</a:t>
                      </a:r>
                      <a:endParaRPr lang="hr-BA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07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 dirty="0">
                          <a:effectLst/>
                        </a:rPr>
                        <a:t>Ispitivanje ihtiofaune</a:t>
                      </a:r>
                      <a:endParaRPr lang="hr-BA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>
                          <a:effectLst/>
                        </a:rPr>
                        <a:t>----</a:t>
                      </a:r>
                      <a:endParaRPr lang="hr-BA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>
                          <a:effectLst/>
                        </a:rPr>
                        <a:t>4</a:t>
                      </a:r>
                      <a:endParaRPr lang="hr-BA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>
                          <a:effectLst/>
                        </a:rPr>
                        <a:t>8</a:t>
                      </a:r>
                      <a:endParaRPr lang="hr-BA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0746">
                <a:tc gridSpan="4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 dirty="0">
                          <a:solidFill>
                            <a:srgbClr val="FFC000"/>
                          </a:solidFill>
                          <a:effectLst/>
                        </a:rPr>
                        <a:t>Ekološko stanje</a:t>
                      </a:r>
                      <a:endParaRPr lang="hr-BA" sz="2400" b="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hr-B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B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BA"/>
                    </a:p>
                  </a:txBody>
                  <a:tcPr/>
                </a:tc>
              </a:tr>
              <a:tr h="2907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 dirty="0">
                          <a:effectLst/>
                        </a:rPr>
                        <a:t>Visoko </a:t>
                      </a:r>
                      <a:endParaRPr lang="hr-BA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>
                          <a:effectLst/>
                        </a:rPr>
                        <a:t>18</a:t>
                      </a:r>
                      <a:endParaRPr lang="hr-BA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 dirty="0">
                          <a:effectLst/>
                        </a:rPr>
                        <a:t>12</a:t>
                      </a:r>
                      <a:endParaRPr lang="hr-BA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>
                          <a:effectLst/>
                        </a:rPr>
                        <a:t>7</a:t>
                      </a:r>
                      <a:endParaRPr lang="hr-BA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07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>
                          <a:effectLst/>
                        </a:rPr>
                        <a:t>Dobro</a:t>
                      </a:r>
                      <a:endParaRPr lang="hr-BA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>
                          <a:effectLst/>
                        </a:rPr>
                        <a:t>6</a:t>
                      </a:r>
                      <a:endParaRPr lang="hr-BA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>
                          <a:effectLst/>
                        </a:rPr>
                        <a:t>9</a:t>
                      </a:r>
                      <a:endParaRPr lang="hr-BA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>
                          <a:effectLst/>
                        </a:rPr>
                        <a:t>12</a:t>
                      </a:r>
                      <a:endParaRPr lang="hr-BA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07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>
                          <a:effectLst/>
                        </a:rPr>
                        <a:t>Umjereno </a:t>
                      </a:r>
                      <a:endParaRPr lang="hr-BA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>
                          <a:effectLst/>
                        </a:rPr>
                        <a:t>3</a:t>
                      </a:r>
                      <a:endParaRPr lang="hr-BA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>
                          <a:effectLst/>
                        </a:rPr>
                        <a:t>5</a:t>
                      </a:r>
                      <a:endParaRPr lang="hr-BA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>
                          <a:effectLst/>
                        </a:rPr>
                        <a:t>4</a:t>
                      </a:r>
                      <a:endParaRPr lang="hr-BA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07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>
                          <a:effectLst/>
                        </a:rPr>
                        <a:t>Slabo</a:t>
                      </a:r>
                      <a:endParaRPr lang="hr-BA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>
                          <a:effectLst/>
                        </a:rPr>
                        <a:t>0</a:t>
                      </a:r>
                      <a:endParaRPr lang="hr-BA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>
                          <a:effectLst/>
                        </a:rPr>
                        <a:t>0</a:t>
                      </a:r>
                      <a:endParaRPr lang="hr-BA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>
                          <a:effectLst/>
                        </a:rPr>
                        <a:t>0</a:t>
                      </a:r>
                      <a:endParaRPr lang="hr-BA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07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 dirty="0">
                          <a:effectLst/>
                        </a:rPr>
                        <a:t>Loše</a:t>
                      </a:r>
                      <a:endParaRPr lang="hr-BA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>
                          <a:effectLst/>
                        </a:rPr>
                        <a:t>0</a:t>
                      </a:r>
                      <a:endParaRPr lang="hr-BA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>
                          <a:effectLst/>
                        </a:rPr>
                        <a:t>0</a:t>
                      </a:r>
                      <a:endParaRPr lang="hr-BA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>
                          <a:effectLst/>
                        </a:rPr>
                        <a:t>0</a:t>
                      </a:r>
                      <a:endParaRPr lang="hr-BA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0746">
                <a:tc gridSpan="4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 dirty="0">
                          <a:solidFill>
                            <a:srgbClr val="FFC000"/>
                          </a:solidFill>
                          <a:effectLst/>
                        </a:rPr>
                        <a:t>Ekološki potencijal</a:t>
                      </a:r>
                      <a:endParaRPr lang="hr-BA" sz="2400" b="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hr-B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B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BA"/>
                    </a:p>
                  </a:txBody>
                  <a:tcPr/>
                </a:tc>
              </a:tr>
              <a:tr h="2907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>
                          <a:effectLst/>
                        </a:rPr>
                        <a:t>MEP</a:t>
                      </a:r>
                      <a:endParaRPr lang="hr-BA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>
                          <a:effectLst/>
                        </a:rPr>
                        <a:t>6</a:t>
                      </a:r>
                      <a:endParaRPr lang="hr-BA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>
                          <a:effectLst/>
                        </a:rPr>
                        <a:t>9</a:t>
                      </a:r>
                      <a:endParaRPr lang="hr-BA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>
                          <a:effectLst/>
                        </a:rPr>
                        <a:t>7</a:t>
                      </a:r>
                      <a:endParaRPr lang="hr-BA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07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>
                          <a:effectLst/>
                        </a:rPr>
                        <a:t>DEP</a:t>
                      </a:r>
                      <a:endParaRPr lang="hr-BA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>
                          <a:effectLst/>
                        </a:rPr>
                        <a:t>5</a:t>
                      </a:r>
                      <a:endParaRPr lang="hr-BA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>
                          <a:effectLst/>
                        </a:rPr>
                        <a:t>8</a:t>
                      </a:r>
                      <a:endParaRPr lang="hr-BA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>
                          <a:effectLst/>
                        </a:rPr>
                        <a:t>7</a:t>
                      </a:r>
                      <a:endParaRPr lang="hr-BA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07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>
                          <a:effectLst/>
                        </a:rPr>
                        <a:t>UEP</a:t>
                      </a:r>
                      <a:endParaRPr lang="hr-BA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>
                          <a:effectLst/>
                        </a:rPr>
                        <a:t>0</a:t>
                      </a:r>
                      <a:endParaRPr lang="hr-BA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>
                          <a:effectLst/>
                        </a:rPr>
                        <a:t>0</a:t>
                      </a:r>
                      <a:endParaRPr lang="hr-BA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 dirty="0">
                          <a:effectLst/>
                        </a:rPr>
                        <a:t>1</a:t>
                      </a:r>
                      <a:endParaRPr lang="hr-BA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182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154" y="3157964"/>
            <a:ext cx="4762500" cy="3571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3838" y="217614"/>
            <a:ext cx="10094387" cy="693639"/>
          </a:xfrm>
        </p:spPr>
        <p:txBody>
          <a:bodyPr/>
          <a:lstStyle/>
          <a:p>
            <a:r>
              <a:rPr lang="hr-BA" dirty="0" smtClean="0"/>
              <a:t>Monitoring voda za kupanje</a:t>
            </a:r>
            <a:endParaRPr lang="hr-BA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121427938"/>
              </p:ext>
            </p:extLst>
          </p:nvPr>
        </p:nvGraphicFramePr>
        <p:xfrm>
          <a:off x="2060138" y="2004738"/>
          <a:ext cx="7750612" cy="15654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00779"/>
                <a:gridCol w="1582983"/>
                <a:gridCol w="1582983"/>
                <a:gridCol w="1583867"/>
              </a:tblGrid>
              <a:tr h="3287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 dirty="0">
                          <a:effectLst/>
                        </a:rPr>
                        <a:t>Godina</a:t>
                      </a:r>
                      <a:endParaRPr lang="hr-BA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 dirty="0">
                          <a:effectLst/>
                        </a:rPr>
                        <a:t>2015.</a:t>
                      </a:r>
                      <a:endParaRPr lang="hr-BA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>
                          <a:effectLst/>
                        </a:rPr>
                        <a:t>2016.</a:t>
                      </a:r>
                      <a:endParaRPr lang="hr-BA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>
                          <a:effectLst/>
                        </a:rPr>
                        <a:t>2017.</a:t>
                      </a:r>
                      <a:endParaRPr lang="hr-BA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877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 dirty="0">
                          <a:effectLst/>
                        </a:rPr>
                        <a:t>Broj ispitanih </a:t>
                      </a:r>
                      <a:r>
                        <a:rPr lang="hr-BA" sz="2400" b="0" dirty="0" smtClean="0">
                          <a:effectLst/>
                        </a:rPr>
                        <a:t>lokacija</a:t>
                      </a:r>
                      <a:endParaRPr lang="hr-BA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 dirty="0">
                          <a:effectLst/>
                        </a:rPr>
                        <a:t>10</a:t>
                      </a:r>
                      <a:endParaRPr lang="hr-BA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 dirty="0">
                          <a:effectLst/>
                        </a:rPr>
                        <a:t>12</a:t>
                      </a:r>
                      <a:endParaRPr lang="hr-BA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 dirty="0">
                          <a:effectLst/>
                        </a:rPr>
                        <a:t>10</a:t>
                      </a:r>
                      <a:endParaRPr lang="hr-BA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877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 dirty="0">
                          <a:effectLst/>
                        </a:rPr>
                        <a:t>Dobro stanje</a:t>
                      </a:r>
                      <a:endParaRPr lang="hr-BA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 dirty="0">
                          <a:effectLst/>
                        </a:rPr>
                        <a:t>9</a:t>
                      </a:r>
                      <a:endParaRPr lang="hr-BA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 dirty="0">
                          <a:effectLst/>
                        </a:rPr>
                        <a:t>11</a:t>
                      </a:r>
                      <a:endParaRPr lang="hr-BA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 dirty="0">
                          <a:effectLst/>
                        </a:rPr>
                        <a:t>9</a:t>
                      </a:r>
                      <a:endParaRPr lang="hr-BA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877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 dirty="0">
                          <a:effectLst/>
                        </a:rPr>
                        <a:t>Loše stanje*</a:t>
                      </a:r>
                      <a:endParaRPr lang="hr-BA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 dirty="0">
                          <a:effectLst/>
                        </a:rPr>
                        <a:t>1</a:t>
                      </a:r>
                      <a:endParaRPr lang="hr-BA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>
                          <a:effectLst/>
                        </a:rPr>
                        <a:t>1</a:t>
                      </a:r>
                      <a:endParaRPr lang="hr-BA" sz="2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BA" sz="2400" b="0" dirty="0">
                          <a:effectLst/>
                        </a:rPr>
                        <a:t>1</a:t>
                      </a:r>
                      <a:endParaRPr lang="hr-BA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266234" y="3498766"/>
            <a:ext cx="36692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BA" sz="1600" i="1" dirty="0"/>
              <a:t>*Lokacija – Neretva, Mostar - Carinski most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07663" y="911253"/>
            <a:ext cx="9255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BA" sz="2400" dirty="0" smtClean="0"/>
              <a:t>Analiza uzoraka </a:t>
            </a:r>
            <a:r>
              <a:rPr lang="hr-BA" sz="2400" dirty="0"/>
              <a:t>i </a:t>
            </a:r>
            <a:r>
              <a:rPr lang="hr-BA" sz="2400" dirty="0" smtClean="0"/>
              <a:t>ocjena </a:t>
            </a:r>
            <a:r>
              <a:rPr lang="hr-BA" sz="2400" dirty="0"/>
              <a:t>kakvoće vode prema uputama Direktive br. EZ </a:t>
            </a:r>
            <a:r>
              <a:rPr lang="hr-BA" sz="2400" dirty="0" smtClean="0"/>
              <a:t>2006/7 o kvaliteti voda za kupanje</a:t>
            </a:r>
            <a:endParaRPr lang="hr-BA" sz="2400" dirty="0"/>
          </a:p>
        </p:txBody>
      </p:sp>
      <p:pic>
        <p:nvPicPr>
          <p:cNvPr id="7" name="Picture 6" descr="Slikovni rezultat za kukavičko jezero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85" y="4278736"/>
            <a:ext cx="6347552" cy="2135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614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958" y="127198"/>
            <a:ext cx="10090871" cy="664373"/>
          </a:xfrm>
        </p:spPr>
        <p:txBody>
          <a:bodyPr/>
          <a:lstStyle/>
          <a:p>
            <a:r>
              <a:rPr lang="hr-BA" dirty="0" smtClean="0"/>
              <a:t>Monitoring podzemnih vodnih tijela</a:t>
            </a:r>
            <a:endParaRPr lang="hr-BA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760817702"/>
              </p:ext>
            </p:extLst>
          </p:nvPr>
        </p:nvGraphicFramePr>
        <p:xfrm>
          <a:off x="141164" y="1040868"/>
          <a:ext cx="5937489" cy="18764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76917"/>
                <a:gridCol w="953524"/>
                <a:gridCol w="953524"/>
                <a:gridCol w="953524"/>
              </a:tblGrid>
              <a:tr h="331958">
                <a:tc>
                  <a:txBody>
                    <a:bodyPr/>
                    <a:lstStyle/>
                    <a:p>
                      <a:pPr algn="l" fontAlgn="b"/>
                      <a:r>
                        <a:rPr lang="hr-BA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Godina</a:t>
                      </a:r>
                      <a:endParaRPr lang="hr-BA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2400" b="0" u="none" strike="noStrike" dirty="0" smtClean="0">
                          <a:effectLst/>
                          <a:latin typeface="+mn-lt"/>
                        </a:rPr>
                        <a:t>2015.</a:t>
                      </a:r>
                      <a:endParaRPr lang="hr-BA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2400" b="0" u="none" strike="noStrike" dirty="0" smtClean="0">
                          <a:effectLst/>
                          <a:latin typeface="+mn-lt"/>
                        </a:rPr>
                        <a:t>2016.</a:t>
                      </a:r>
                      <a:endParaRPr lang="hr-BA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2400" b="0" u="none" strike="noStrike" dirty="0" smtClean="0">
                          <a:effectLst/>
                          <a:latin typeface="+mn-lt"/>
                        </a:rPr>
                        <a:t>2017.</a:t>
                      </a:r>
                      <a:endParaRPr lang="hr-BA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12431">
                <a:tc>
                  <a:txBody>
                    <a:bodyPr/>
                    <a:lstStyle/>
                    <a:p>
                      <a:pPr algn="l" fontAlgn="b"/>
                      <a:r>
                        <a:rPr lang="hr-BA" sz="2400" b="0" u="none" strike="noStrike" dirty="0" smtClean="0">
                          <a:effectLst/>
                          <a:latin typeface="+mn-lt"/>
                        </a:rPr>
                        <a:t>Broj stanica monitoringa</a:t>
                      </a:r>
                      <a:endParaRPr lang="hr-BA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2400" b="0" u="none" strike="noStrike" dirty="0">
                          <a:effectLst/>
                          <a:latin typeface="+mn-lt"/>
                        </a:rPr>
                        <a:t>20</a:t>
                      </a:r>
                      <a:endParaRPr lang="hr-BA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2400" b="0" u="none" strike="noStrike" dirty="0">
                          <a:effectLst/>
                          <a:latin typeface="+mn-lt"/>
                        </a:rPr>
                        <a:t>27</a:t>
                      </a:r>
                      <a:endParaRPr lang="hr-BA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2400" b="0" u="none" strike="noStrike" dirty="0">
                          <a:effectLst/>
                          <a:latin typeface="+mn-lt"/>
                        </a:rPr>
                        <a:t>32</a:t>
                      </a:r>
                      <a:endParaRPr lang="hr-BA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12431">
                <a:tc gridSpan="4">
                  <a:txBody>
                    <a:bodyPr/>
                    <a:lstStyle/>
                    <a:p>
                      <a:pPr algn="l" fontAlgn="b"/>
                      <a:r>
                        <a:rPr lang="hr-BA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Ocjena kemijskog stanja po lokacijama</a:t>
                      </a:r>
                      <a:endParaRPr lang="hr-BA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hr-BA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hr-BA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hr-BA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22236">
                <a:tc>
                  <a:txBody>
                    <a:bodyPr/>
                    <a:lstStyle/>
                    <a:p>
                      <a:pPr algn="l" fontAlgn="b"/>
                      <a:r>
                        <a:rPr lang="hr-BA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Dobro kemijsko stanje</a:t>
                      </a:r>
                      <a:endParaRPr lang="hr-BA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  <a:endParaRPr lang="hr-BA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  <a:endParaRPr lang="hr-BA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  <a:endParaRPr lang="hr-BA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21837">
                <a:tc>
                  <a:txBody>
                    <a:bodyPr/>
                    <a:lstStyle/>
                    <a:p>
                      <a:pPr algn="l" fontAlgn="b"/>
                      <a:r>
                        <a:rPr lang="hr-BA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Loše kemijsko stanje*</a:t>
                      </a:r>
                      <a:endParaRPr lang="hr-BA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hr-BA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hr-BA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BA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hr-BA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024" y="666214"/>
            <a:ext cx="4636976" cy="41079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7235" y="2917293"/>
            <a:ext cx="4705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i="1" dirty="0" smtClean="0"/>
              <a:t>*Lokacija - </a:t>
            </a:r>
            <a:r>
              <a:rPr lang="hr-BA" i="1" dirty="0"/>
              <a:t>B-2 </a:t>
            </a:r>
            <a:r>
              <a:rPr lang="hr-BA" i="1" dirty="0" smtClean="0"/>
              <a:t>Gabela, povećan sadržaj klorida</a:t>
            </a:r>
            <a:endParaRPr lang="hr-BA" i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615012"/>
            <a:ext cx="74044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BA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 krškom području, </a:t>
            </a:r>
            <a:r>
              <a:rPr lang="hr-BA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prema </a:t>
            </a:r>
            <a:r>
              <a:rPr lang="hr-BA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Smjernicama UKTAG, kvantitativni monitoring se provodi samo mjerenjem protoka na velikim izvorima ili na neposredno pripadajućim nizvodnim vodotocima. </a:t>
            </a:r>
            <a:r>
              <a:rPr lang="hr-BA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Prema Planu upravljanja, količinsko </a:t>
            </a:r>
            <a:r>
              <a:rPr lang="hr-BA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stanje podzemnih vodnih tijela na vodnom području Jadranskog mora u </a:t>
            </a:r>
            <a:r>
              <a:rPr lang="hr-BA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FBiH je na jednom vodnom tijelu ocijenjeno kao loše, a to je PVT – Hutovo blato, dok su ostala vodna tijela ocijenjena kao dobra.</a:t>
            </a:r>
            <a:endParaRPr lang="hr-BA" sz="24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8144" y="597199"/>
            <a:ext cx="4463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sz="2400" dirty="0" smtClean="0"/>
              <a:t>Monitoring kemijskog stanja</a:t>
            </a:r>
            <a:endParaRPr lang="hr-BA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95323" y="3221891"/>
            <a:ext cx="4463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sz="2400" dirty="0" smtClean="0"/>
              <a:t>Monitoring količinskog stanja</a:t>
            </a:r>
            <a:endParaRPr lang="hr-BA" sz="2400" dirty="0"/>
          </a:p>
        </p:txBody>
      </p:sp>
    </p:spTree>
    <p:extLst>
      <p:ext uri="{BB962C8B-B14F-4D97-AF65-F5344CB8AC3E}">
        <p14:creationId xmlns:p14="http://schemas.microsoft.com/office/powerpoint/2010/main" val="6793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1054</TotalTime>
  <Words>1726</Words>
  <Application>Microsoft Office PowerPoint</Application>
  <PresentationFormat>Widescreen</PresentationFormat>
  <Paragraphs>436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Tw Cen MT</vt:lpstr>
      <vt:lpstr>Droplet</vt:lpstr>
      <vt:lpstr>Prikaz rezultata monitoringa površinskih i podzemnih vodnih tijela na vodnom području Jadranskog mora u FBiH, u periodu 2015.-2017.</vt:lpstr>
      <vt:lpstr>Plan upravljanja vodama za vodno područje jadranskog mora u fbih 2016.-2021.</vt:lpstr>
      <vt:lpstr>Ekološko stanje i ekološki potencijal</vt:lpstr>
      <vt:lpstr>PowerPoint Presentation</vt:lpstr>
      <vt:lpstr> </vt:lpstr>
      <vt:lpstr>MONITORING KVALITETE POVRŠINSKIH VODNIH TIJELA U PERIODU 2015.-2017.</vt:lpstr>
      <vt:lpstr>REZULTATI MONITORINGA KVALITETE POVRŠINSKIH VODNIH TIJELA U PERIODU 2015.-2017.</vt:lpstr>
      <vt:lpstr>Monitoring voda za kupanje</vt:lpstr>
      <vt:lpstr>Monitoring podzemnih vodnih tijela</vt:lpstr>
      <vt:lpstr>PRAĆENJE TRENDOVA</vt:lpstr>
      <vt:lpstr>PLANIRANE AKTIVNOSTI I PRILIKE ZA POBOLJŠANJE</vt:lpstr>
      <vt:lpstr>PowerPoint Presentation</vt:lpstr>
      <vt:lpstr>PowerPoint Presentation</vt:lpstr>
      <vt:lpstr>PowerPoint Presentation</vt:lpstr>
      <vt:lpstr>PowerPoint Presentation</vt:lpstr>
      <vt:lpstr>HVALA NA PAŽNJI!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Pregled stanja vodnih tijela na vodnom području jadranskog mora u FBiH</dc:title>
  <dc:creator>Ana Sudar</dc:creator>
  <cp:lastModifiedBy>Ana Sudar</cp:lastModifiedBy>
  <cp:revision>55</cp:revision>
  <cp:lastPrinted>2019-03-19T12:39:19Z</cp:lastPrinted>
  <dcterms:created xsi:type="dcterms:W3CDTF">2018-09-21T08:19:50Z</dcterms:created>
  <dcterms:modified xsi:type="dcterms:W3CDTF">2019-03-19T14:29:16Z</dcterms:modified>
</cp:coreProperties>
</file>